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p:scale>
          <a:sx n="20" d="100"/>
          <a:sy n="20" d="100"/>
        </p:scale>
        <p:origin x="1458" y="12"/>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5/18/2026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ec.europa.eu/eurostat"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ec.europa.eu/eurostat" TargetMode="External"/><Relationship Id="rId3" Type="http://schemas.openxmlformats.org/officeDocument/2006/relationships/image" Target="../media/image2.png"/><Relationship Id="rId7" Type="http://schemas.openxmlformats.org/officeDocument/2006/relationships/image" Target="../media/image8.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015663"/>
          </a:xfrm>
          <a:prstGeom prst="rect">
            <a:avLst/>
          </a:prstGeom>
          <a:noFill/>
        </p:spPr>
        <p:txBody>
          <a:bodyPr wrap="square" rtlCol="0">
            <a:spAutoFit/>
          </a:bodyPr>
          <a:lstStyle/>
          <a:p>
            <a:pPr algn="ctr"/>
            <a:r>
              <a:rPr lang="en-US" sz="6000" b="1" dirty="0" err="1">
                <a:latin typeface="Arial" charset="0"/>
                <a:ea typeface="Arial" charset="0"/>
                <a:cs typeface="Arial" charset="0"/>
              </a:rPr>
              <a:t>Starea</a:t>
            </a:r>
            <a:r>
              <a:rPr lang="en-US" sz="6000" b="1" dirty="0">
                <a:latin typeface="Arial" charset="0"/>
                <a:ea typeface="Arial" charset="0"/>
                <a:cs typeface="Arial" charset="0"/>
              </a:rPr>
              <a:t> </a:t>
            </a:r>
            <a:r>
              <a:rPr lang="en-US" sz="6000" b="1" dirty="0" err="1">
                <a:latin typeface="Arial" charset="0"/>
                <a:ea typeface="Arial" charset="0"/>
                <a:cs typeface="Arial" charset="0"/>
              </a:rPr>
              <a:t>fitosanitară</a:t>
            </a:r>
            <a:r>
              <a:rPr lang="en-US" sz="6000" b="1" dirty="0">
                <a:latin typeface="Arial" charset="0"/>
                <a:ea typeface="Arial" charset="0"/>
                <a:cs typeface="Arial" charset="0"/>
              </a:rPr>
              <a:t> a </a:t>
            </a:r>
            <a:r>
              <a:rPr lang="en-US" sz="6000" b="1" dirty="0" err="1">
                <a:latin typeface="Arial" charset="0"/>
                <a:ea typeface="Arial" charset="0"/>
                <a:cs typeface="Arial" charset="0"/>
              </a:rPr>
              <a:t>pădurilor</a:t>
            </a:r>
            <a:r>
              <a:rPr lang="en-US" sz="6000" b="1" dirty="0">
                <a:latin typeface="Arial" charset="0"/>
                <a:ea typeface="Arial" charset="0"/>
                <a:cs typeface="Arial" charset="0"/>
              </a:rPr>
              <a:t> </a:t>
            </a:r>
            <a:r>
              <a:rPr lang="en-US" sz="6000" b="1" dirty="0" err="1">
                <a:latin typeface="Arial" charset="0"/>
                <a:ea typeface="Arial" charset="0"/>
                <a:cs typeface="Arial" charset="0"/>
              </a:rPr>
              <a:t>periurbane</a:t>
            </a:r>
            <a:r>
              <a:rPr lang="en-US" sz="6000" b="1" dirty="0">
                <a:latin typeface="Arial" charset="0"/>
                <a:ea typeface="Arial" charset="0"/>
                <a:cs typeface="Arial" charset="0"/>
              </a:rPr>
              <a:t> din </a:t>
            </a:r>
            <a:r>
              <a:rPr lang="en-US" sz="6000" b="1" dirty="0" err="1">
                <a:latin typeface="Arial" charset="0"/>
                <a:ea typeface="Arial" charset="0"/>
                <a:cs typeface="Arial" charset="0"/>
              </a:rPr>
              <a:t>jurul</a:t>
            </a:r>
            <a:r>
              <a:rPr lang="en-US" sz="6000" b="1" dirty="0">
                <a:latin typeface="Arial" charset="0"/>
                <a:ea typeface="Arial" charset="0"/>
                <a:cs typeface="Arial" charset="0"/>
              </a:rPr>
              <a:t> </a:t>
            </a:r>
            <a:r>
              <a:rPr lang="en-US" sz="6000" b="1" dirty="0" err="1">
                <a:latin typeface="Arial" charset="0"/>
                <a:ea typeface="Arial" charset="0"/>
                <a:cs typeface="Arial" charset="0"/>
              </a:rPr>
              <a:t>Municipiului</a:t>
            </a:r>
            <a:r>
              <a:rPr lang="en-US" sz="6000" b="1" dirty="0">
                <a:latin typeface="Arial" charset="0"/>
                <a:ea typeface="Arial" charset="0"/>
                <a:cs typeface="Arial" charset="0"/>
              </a:rPr>
              <a:t> </a:t>
            </a:r>
            <a:r>
              <a:rPr lang="en-US" sz="6000" b="1" dirty="0" err="1">
                <a:latin typeface="Arial" charset="0"/>
                <a:ea typeface="Arial" charset="0"/>
                <a:cs typeface="Arial" charset="0"/>
              </a:rPr>
              <a:t>București</a:t>
            </a:r>
            <a:endParaRPr lang="en-US" sz="6000" b="1" dirty="0">
              <a:latin typeface="Arial" charset="0"/>
              <a:ea typeface="Arial" charset="0"/>
              <a:cs typeface="Arial" charset="0"/>
            </a:endParaRPr>
          </a:p>
        </p:txBody>
      </p:sp>
      <p:sp>
        <p:nvSpPr>
          <p:cNvPr id="19" name="TextBox 18"/>
          <p:cNvSpPr txBox="1"/>
          <p:nvPr/>
        </p:nvSpPr>
        <p:spPr>
          <a:xfrm>
            <a:off x="1771853" y="8660612"/>
            <a:ext cx="28359197" cy="646331"/>
          </a:xfrm>
          <a:prstGeom prst="rect">
            <a:avLst/>
          </a:prstGeom>
          <a:noFill/>
        </p:spPr>
        <p:txBody>
          <a:bodyPr wrap="square" rtlCol="0">
            <a:spAutoFit/>
          </a:bodyPr>
          <a:lstStyle/>
          <a:p>
            <a:pPr algn="r"/>
            <a:r>
              <a:rPr lang="en-US" sz="3600" b="1" dirty="0">
                <a:latin typeface="Arial" charset="0"/>
                <a:ea typeface="Arial" charset="0"/>
                <a:cs typeface="Arial" charset="0"/>
              </a:rPr>
              <a:t>Alina</a:t>
            </a:r>
            <a:r>
              <a:rPr lang="ro-RO" sz="3600" b="1" dirty="0">
                <a:latin typeface="Arial" charset="0"/>
                <a:ea typeface="Arial" charset="0"/>
                <a:cs typeface="Arial" charset="0"/>
              </a:rPr>
              <a:t> </a:t>
            </a:r>
            <a:r>
              <a:rPr lang="en-US" sz="3600" b="1" dirty="0">
                <a:latin typeface="Arial" charset="0"/>
                <a:ea typeface="Arial" charset="0"/>
                <a:cs typeface="Arial" charset="0"/>
              </a:rPr>
              <a:t>ALEXANDRU, Mihnea</a:t>
            </a:r>
            <a:r>
              <a:rPr lang="ro-RO" sz="3600" b="1" dirty="0">
                <a:latin typeface="Arial" charset="0"/>
                <a:ea typeface="Arial" charset="0"/>
                <a:cs typeface="Arial" charset="0"/>
              </a:rPr>
              <a:t> </a:t>
            </a:r>
            <a:r>
              <a:rPr lang="en-US" sz="3600" b="1" dirty="0">
                <a:latin typeface="Arial" charset="0"/>
                <a:ea typeface="Arial" charset="0"/>
                <a:cs typeface="Arial" charset="0"/>
              </a:rPr>
              <a:t>CIOCÎRLAN, Flavius</a:t>
            </a:r>
            <a:r>
              <a:rPr lang="ro-RO" sz="3600" b="1" dirty="0">
                <a:latin typeface="Arial" charset="0"/>
                <a:ea typeface="Arial" charset="0"/>
                <a:cs typeface="Arial" charset="0"/>
              </a:rPr>
              <a:t> </a:t>
            </a:r>
            <a:r>
              <a:rPr lang="en-US" sz="3600" b="1" dirty="0">
                <a:latin typeface="Arial" charset="0"/>
                <a:ea typeface="Arial" charset="0"/>
                <a:cs typeface="Arial" charset="0"/>
              </a:rPr>
              <a:t>BĂLĂCENOIU</a:t>
            </a:r>
            <a:endParaRPr lang="ro-RO" sz="3600" b="1" i="1" dirty="0">
              <a:latin typeface="Arial" charset="0"/>
              <a:ea typeface="Arial" charset="0"/>
              <a:cs typeface="Arial" charset="0"/>
            </a:endParaRPr>
          </a:p>
        </p:txBody>
      </p:sp>
      <p:sp>
        <p:nvSpPr>
          <p:cNvPr id="20" name="TextBox 19"/>
          <p:cNvSpPr txBox="1"/>
          <p:nvPr/>
        </p:nvSpPr>
        <p:spPr>
          <a:xfrm>
            <a:off x="1891896" y="9655743"/>
            <a:ext cx="28776842" cy="707886"/>
          </a:xfrm>
          <a:prstGeom prst="rect">
            <a:avLst/>
          </a:prstGeom>
          <a:noFill/>
        </p:spPr>
        <p:txBody>
          <a:bodyPr wrap="square" rtlCol="0">
            <a:spAutoFit/>
          </a:bodyPr>
          <a:lstStyle/>
          <a:p>
            <a:r>
              <a:rPr lang="ro-RO" sz="4000" b="1" dirty="0">
                <a:latin typeface="Arial" charset="0"/>
                <a:ea typeface="Arial" charset="0"/>
                <a:cs typeface="Arial" charset="0"/>
              </a:rPr>
              <a:t>INTRODUCERE</a:t>
            </a:r>
            <a:endParaRPr lang="ro-RO" sz="4000" b="1" dirty="0">
              <a:solidFill>
                <a:srgbClr val="FF0000"/>
              </a:solidFill>
              <a:latin typeface="Arial" charset="0"/>
              <a:ea typeface="Arial" charset="0"/>
              <a:cs typeface="Arial" charset="0"/>
            </a:endParaRPr>
          </a:p>
        </p:txBody>
      </p:sp>
      <p:sp>
        <p:nvSpPr>
          <p:cNvPr id="21" name="TextBox 20"/>
          <p:cNvSpPr txBox="1"/>
          <p:nvPr/>
        </p:nvSpPr>
        <p:spPr>
          <a:xfrm>
            <a:off x="1771855" y="15197066"/>
            <a:ext cx="28359197" cy="707886"/>
          </a:xfrm>
          <a:prstGeom prst="rect">
            <a:avLst/>
          </a:prstGeom>
          <a:noFill/>
        </p:spPr>
        <p:txBody>
          <a:bodyPr wrap="square" rtlCol="0">
            <a:spAutoFit/>
          </a:bodyPr>
          <a:lstStyle/>
          <a:p>
            <a:r>
              <a:rPr lang="ro-RO" sz="4000" b="1" dirty="0">
                <a:latin typeface="Arial" charset="0"/>
                <a:ea typeface="Arial" charset="0"/>
                <a:cs typeface="Arial" charset="0"/>
              </a:rPr>
              <a:t>MATERIAL ŞI METODE</a:t>
            </a:r>
            <a:endParaRPr lang="ro-RO" sz="4000" b="1" dirty="0">
              <a:solidFill>
                <a:srgbClr val="FF0000"/>
              </a:solidFill>
              <a:latin typeface="Arial" charset="0"/>
              <a:ea typeface="Arial" charset="0"/>
              <a:cs typeface="Arial" charset="0"/>
            </a:endParaRPr>
          </a:p>
        </p:txBody>
      </p:sp>
      <p:sp>
        <p:nvSpPr>
          <p:cNvPr id="22" name="TextBox 21"/>
          <p:cNvSpPr txBox="1"/>
          <p:nvPr/>
        </p:nvSpPr>
        <p:spPr>
          <a:xfrm>
            <a:off x="1771855" y="21588377"/>
            <a:ext cx="29438061" cy="707886"/>
          </a:xfrm>
          <a:prstGeom prst="rect">
            <a:avLst/>
          </a:prstGeom>
          <a:noFill/>
        </p:spPr>
        <p:txBody>
          <a:bodyPr wrap="square" rtlCol="0">
            <a:spAutoFit/>
          </a:bodyPr>
          <a:lstStyle/>
          <a:p>
            <a:r>
              <a:rPr lang="ro-RO" sz="4000" b="1" dirty="0">
                <a:latin typeface="Arial" charset="0"/>
                <a:ea typeface="Arial" charset="0"/>
                <a:cs typeface="Arial" charset="0"/>
              </a:rPr>
              <a:t>REZULTATE ȘI DISCUȚII</a:t>
            </a:r>
            <a:endParaRPr lang="ro-RO" sz="4000" b="1" dirty="0">
              <a:solidFill>
                <a:srgbClr val="FF0000"/>
              </a:solidFill>
              <a:latin typeface="Arial" charset="0"/>
              <a:ea typeface="Arial" charset="0"/>
              <a:cs typeface="Arial" charset="0"/>
            </a:endParaRPr>
          </a:p>
        </p:txBody>
      </p:sp>
      <p:sp>
        <p:nvSpPr>
          <p:cNvPr id="23" name="TextBox 22"/>
          <p:cNvSpPr txBox="1"/>
          <p:nvPr/>
        </p:nvSpPr>
        <p:spPr>
          <a:xfrm>
            <a:off x="1771854" y="28938694"/>
            <a:ext cx="28359198" cy="707886"/>
          </a:xfrm>
          <a:prstGeom prst="rect">
            <a:avLst/>
          </a:prstGeom>
          <a:noFill/>
        </p:spPr>
        <p:txBody>
          <a:bodyPr wrap="square" rtlCol="0">
            <a:spAutoFit/>
          </a:bodyPr>
          <a:lstStyle/>
          <a:p>
            <a:r>
              <a:rPr lang="ro-RO" sz="4000" b="1" dirty="0">
                <a:latin typeface="Arial" charset="0"/>
                <a:ea typeface="Arial" charset="0"/>
                <a:cs typeface="Arial" charset="0"/>
              </a:rPr>
              <a:t>CONCLUZII</a:t>
            </a:r>
            <a:endParaRPr lang="ro-RO" sz="4000" b="1" dirty="0">
              <a:solidFill>
                <a:srgbClr val="FF0000"/>
              </a:solidFill>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71854" y="36626288"/>
            <a:ext cx="28307153" cy="3170099"/>
          </a:xfrm>
          <a:prstGeom prst="rect">
            <a:avLst/>
          </a:prstGeom>
          <a:noFill/>
        </p:spPr>
        <p:txBody>
          <a:bodyPr wrap="square" rtlCol="0">
            <a:spAutoFit/>
          </a:bodyPr>
          <a:lstStyle/>
          <a:p>
            <a:r>
              <a:rPr lang="ro-RO" sz="4000" b="1" noProof="1">
                <a:latin typeface="Arial" charset="0"/>
                <a:ea typeface="Arial" charset="0"/>
                <a:cs typeface="Arial" charset="0"/>
              </a:rPr>
              <a:t>BIBLIOGRAFIE SELECTIVĂ</a:t>
            </a:r>
            <a:endParaRPr lang="en-US" sz="4000" b="1" noProof="1">
              <a:latin typeface="Arial" charset="0"/>
              <a:ea typeface="Arial" charset="0"/>
              <a:cs typeface="Arial" charset="0"/>
            </a:endParaRPr>
          </a:p>
          <a:p>
            <a:r>
              <a:rPr lang="it-IT" sz="3200" b="1" noProof="1">
                <a:latin typeface="Arial" charset="0"/>
                <a:ea typeface="Arial" charset="0"/>
                <a:cs typeface="Arial" charset="0"/>
              </a:rPr>
              <a:t>Bolea V., &amp; Chira D., 2009. Monitorizarea poluării prin bioindicatori. Ed. Cybela.</a:t>
            </a:r>
          </a:p>
          <a:p>
            <a:r>
              <a:rPr lang="en-US" sz="3200" b="1" noProof="1">
                <a:latin typeface="Arial" charset="0"/>
                <a:ea typeface="Arial" charset="0"/>
                <a:cs typeface="Arial" charset="0"/>
              </a:rPr>
              <a:t>Colesca S.E., Alpopi C., 2011. The quality of Bucharest’s green spaces. Theoretical and Empirical Researches in Urban Management 6(4):45-59.</a:t>
            </a:r>
          </a:p>
          <a:p>
            <a:r>
              <a:rPr lang="en-US" sz="3200" b="1" noProof="1">
                <a:latin typeface="Arial" charset="0"/>
                <a:ea typeface="Arial" charset="0"/>
                <a:cs typeface="Arial" charset="0"/>
              </a:rPr>
              <a:t>Datasets. </a:t>
            </a:r>
            <a:r>
              <a:rPr lang="en-US" sz="3200" b="1" noProof="1">
                <a:latin typeface="Arial" charset="0"/>
                <a:ea typeface="Arial" charset="0"/>
                <a:cs typeface="Arial" charset="0"/>
                <a:hlinkClick r:id="rId2">
                  <a:extLst>
                    <a:ext uri="{A12FA001-AC4F-418D-AE19-62706E023703}">
                      <ahyp:hlinkClr xmlns:ahyp="http://schemas.microsoft.com/office/drawing/2018/hyperlinkcolor" xmlns="" val="tx"/>
                    </a:ext>
                  </a:extLst>
                </a:hlinkClick>
              </a:rPr>
              <a:t>https://ec.europa.eu/eurostat</a:t>
            </a:r>
            <a:r>
              <a:rPr lang="en-US" sz="3200" b="1" noProof="1">
                <a:latin typeface="Arial" charset="0"/>
                <a:ea typeface="Arial" charset="0"/>
                <a:cs typeface="Arial" charset="0"/>
              </a:rPr>
              <a:t> (accessed on 01/05/2026)</a:t>
            </a:r>
          </a:p>
          <a:p>
            <a:endParaRPr lang="it-IT" sz="3200" b="1" noProof="1">
              <a:solidFill>
                <a:srgbClr val="FF0000"/>
              </a:solidFill>
              <a:latin typeface="Arial" charset="0"/>
              <a:ea typeface="Arial" charset="0"/>
              <a:cs typeface="Arial" charset="0"/>
            </a:endParaRPr>
          </a:p>
          <a:p>
            <a:endParaRPr lang="ro-RO" sz="3200" b="1" noProof="1">
              <a:solidFill>
                <a:srgbClr val="FF0000"/>
              </a:solidFill>
              <a:latin typeface="Arial" charset="0"/>
              <a:ea typeface="Arial" charset="0"/>
              <a:cs typeface="Arial" charset="0"/>
            </a:endParaRPr>
          </a:p>
        </p:txBody>
      </p: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3">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3" name="Picture 2">
            <a:extLst>
              <a:ext uri="{FF2B5EF4-FFF2-40B4-BE49-F238E27FC236}">
                <a16:creationId xmlns:a16="http://schemas.microsoft.com/office/drawing/2014/main" id="{B65ED0F3-4489-9FF6-A2BF-1ED42CE2B86C}"/>
              </a:ext>
            </a:extLst>
          </p:cNvPr>
          <p:cNvPicPr>
            <a:picLocks noChangeAspect="1"/>
          </p:cNvPicPr>
          <p:nvPr/>
        </p:nvPicPr>
        <p:blipFill>
          <a:blip r:embed="rId4"/>
          <a:stretch>
            <a:fillRect/>
          </a:stretch>
        </p:blipFill>
        <p:spPr>
          <a:xfrm>
            <a:off x="1940271" y="15865473"/>
            <a:ext cx="4034930" cy="5454252"/>
          </a:xfrm>
          <a:prstGeom prst="rect">
            <a:avLst/>
          </a:prstGeom>
        </p:spPr>
      </p:pic>
      <p:sp>
        <p:nvSpPr>
          <p:cNvPr id="4" name="Substituent conținut 2">
            <a:extLst>
              <a:ext uri="{FF2B5EF4-FFF2-40B4-BE49-F238E27FC236}">
                <a16:creationId xmlns:a16="http://schemas.microsoft.com/office/drawing/2014/main" id="{D8922C7D-55AF-98F3-DC21-32F73606F084}"/>
              </a:ext>
            </a:extLst>
          </p:cNvPr>
          <p:cNvSpPr txBox="1">
            <a:spLocks/>
          </p:cNvSpPr>
          <p:nvPr/>
        </p:nvSpPr>
        <p:spPr>
          <a:xfrm>
            <a:off x="8626832" y="16021624"/>
            <a:ext cx="11557656" cy="4392551"/>
          </a:xfrm>
          <a:prstGeom prst="rect">
            <a:avLst/>
          </a:prstGeom>
        </p:spPr>
        <p:txBody>
          <a:bodyPr vert="horz" lIns="91440" tIns="45720" rIns="91440" bIns="45720" rtlCol="0">
            <a:no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r>
              <a:rPr lang="ro-RO" sz="3200" dirty="0">
                <a:latin typeface="Arial" panose="020B0604020202020204" pitchFamily="34" charset="0"/>
                <a:cs typeface="Arial" panose="020B0604020202020204" pitchFamily="34" charset="0"/>
              </a:rPr>
              <a:t>Datele au fost preluate din </a:t>
            </a:r>
            <a:r>
              <a:rPr lang="en-US" sz="3200" dirty="0" err="1">
                <a:latin typeface="Arial" panose="020B0604020202020204" pitchFamily="34" charset="0"/>
                <a:cs typeface="Arial" panose="020B0604020202020204" pitchFamily="34" charset="0"/>
              </a:rPr>
              <a:t>statisticile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publicate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multe</a:t>
            </a:r>
            <a:r>
              <a:rPr lang="en-US" sz="3200" dirty="0">
                <a:latin typeface="Arial" panose="020B0604020202020204" pitchFamily="34" charset="0"/>
                <a:cs typeface="Arial" panose="020B0604020202020204" pitchFamily="34" charset="0"/>
              </a:rPr>
              <a:t> volume </a:t>
            </a:r>
            <a:r>
              <a:rPr lang="en-US" sz="3200" dirty="0" err="1">
                <a:latin typeface="Arial" panose="020B0604020202020204" pitchFamily="34" charset="0"/>
                <a:cs typeface="Arial" panose="020B0604020202020204" pitchFamily="34" charset="0"/>
              </a:rPr>
              <a:t>referitoare</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starea</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sănătate</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pădurilor</a:t>
            </a:r>
            <a:r>
              <a:rPr lang="en-US" sz="3200" dirty="0">
                <a:latin typeface="Arial" panose="020B0604020202020204" pitchFamily="34" charset="0"/>
                <a:cs typeface="Arial" panose="020B0604020202020204" pitchFamily="34" charset="0"/>
              </a:rPr>
              <a:t> din </a:t>
            </a:r>
            <a:r>
              <a:rPr lang="en-US" sz="3200" dirty="0" err="1">
                <a:latin typeface="Arial" panose="020B0604020202020204" pitchFamily="34" charset="0"/>
                <a:cs typeface="Arial" panose="020B0604020202020204" pitchFamily="34" charset="0"/>
              </a:rPr>
              <a:t>România</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lvl="2">
              <a:buFont typeface="Wingdings" panose="05000000000000000000" pitchFamily="2" charset="2"/>
              <a:buChar char="ü"/>
            </a:pPr>
            <a:r>
              <a:rPr lang="en-US" sz="3200" dirty="0">
                <a:latin typeface="Arial" panose="020B0604020202020204" pitchFamily="34" charset="0"/>
                <a:cs typeface="Arial" panose="020B0604020202020204" pitchFamily="34" charset="0"/>
              </a:rPr>
              <a:t>1965-</a:t>
            </a:r>
            <a:r>
              <a:rPr lang="ro-RO" sz="3200" dirty="0">
                <a:latin typeface="Arial" panose="020B0604020202020204" pitchFamily="34" charset="0"/>
                <a:cs typeface="Arial" panose="020B0604020202020204" pitchFamily="34" charset="0"/>
              </a:rPr>
              <a:t>1975 </a:t>
            </a:r>
            <a:r>
              <a:rPr lang="en-US" sz="3200" dirty="0" err="1">
                <a:latin typeface="Arial" panose="020B0604020202020204" pitchFamily="34" charset="0"/>
                <a:cs typeface="Arial" panose="020B0604020202020204" pitchFamily="34" charset="0"/>
              </a:rPr>
              <a:t>Ştefănescu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şi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colab</a:t>
            </a:r>
            <a:r>
              <a:rPr lang="en-US" sz="3200" dirty="0">
                <a:latin typeface="Arial" panose="020B0604020202020204" pitchFamily="34" charset="0"/>
                <a:cs typeface="Arial" panose="020B0604020202020204" pitchFamily="34" charset="0"/>
              </a:rPr>
              <a:t>., 1980</a:t>
            </a:r>
          </a:p>
          <a:p>
            <a:pPr lvl="2">
              <a:buFont typeface="Wingdings" panose="05000000000000000000" pitchFamily="2" charset="2"/>
              <a:buChar char="ü"/>
            </a:pPr>
            <a:r>
              <a:rPr lang="ro-RO" sz="3200" dirty="0">
                <a:latin typeface="Arial" panose="020B0604020202020204" pitchFamily="34" charset="0"/>
                <a:cs typeface="Arial" panose="020B0604020202020204" pitchFamily="34" charset="0"/>
              </a:rPr>
              <a:t>1976</a:t>
            </a:r>
            <a:r>
              <a:rPr lang="en-US" sz="3200" dirty="0">
                <a:latin typeface="Arial" panose="020B0604020202020204" pitchFamily="34" charset="0"/>
                <a:cs typeface="Arial" panose="020B0604020202020204" pitchFamily="34" charset="0"/>
              </a:rPr>
              <a:t>-</a:t>
            </a:r>
            <a:r>
              <a:rPr lang="ro-RO" sz="3200" dirty="0">
                <a:latin typeface="Arial" panose="020B0604020202020204" pitchFamily="34" charset="0"/>
                <a:cs typeface="Arial" panose="020B0604020202020204" pitchFamily="34" charset="0"/>
              </a:rPr>
              <a:t>1985</a:t>
            </a:r>
            <a:r>
              <a:rPr lang="en-US" sz="3200" dirty="0">
                <a:latin typeface="Arial" panose="020B0604020202020204" pitchFamily="34" charset="0"/>
                <a:cs typeface="Arial" panose="020B0604020202020204" pitchFamily="34" charset="0"/>
              </a:rPr>
              <a:t> Simionescu </a:t>
            </a:r>
            <a:r>
              <a:rPr lang="en-US" sz="3200" dirty="0" err="1">
                <a:latin typeface="Arial" panose="020B0604020202020204" pitchFamily="34" charset="0"/>
                <a:cs typeface="Arial" panose="020B0604020202020204" pitchFamily="34" charset="0"/>
              </a:rPr>
              <a:t>şi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colab</a:t>
            </a:r>
            <a:r>
              <a:rPr lang="en-US" sz="3200" dirty="0">
                <a:latin typeface="Arial" panose="020B0604020202020204" pitchFamily="34" charset="0"/>
                <a:cs typeface="Arial" panose="020B0604020202020204" pitchFamily="34" charset="0"/>
              </a:rPr>
              <a:t>., 1992</a:t>
            </a:r>
          </a:p>
          <a:p>
            <a:pPr lvl="2">
              <a:buFont typeface="Wingdings" panose="05000000000000000000" pitchFamily="2" charset="2"/>
              <a:buChar char="ü"/>
            </a:pPr>
            <a:r>
              <a:rPr lang="ro-RO" sz="3200" dirty="0">
                <a:latin typeface="Arial" panose="020B0604020202020204" pitchFamily="34" charset="0"/>
                <a:cs typeface="Arial" panose="020B0604020202020204" pitchFamily="34" charset="0"/>
              </a:rPr>
              <a:t>1986-2000 </a:t>
            </a:r>
            <a:r>
              <a:rPr lang="en-US" sz="3200" dirty="0">
                <a:latin typeface="Arial" panose="020B0604020202020204" pitchFamily="34" charset="0"/>
                <a:cs typeface="Arial" panose="020B0604020202020204" pitchFamily="34" charset="0"/>
              </a:rPr>
              <a:t>Simionescu </a:t>
            </a:r>
            <a:r>
              <a:rPr lang="en-US" sz="3200" dirty="0" err="1">
                <a:latin typeface="Arial" panose="020B0604020202020204" pitchFamily="34" charset="0"/>
                <a:cs typeface="Arial" panose="020B0604020202020204" pitchFamily="34" charset="0"/>
              </a:rPr>
              <a:t>şi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colab</a:t>
            </a:r>
            <a:r>
              <a:rPr lang="en-US" sz="3200" dirty="0">
                <a:latin typeface="Arial" panose="020B0604020202020204" pitchFamily="34" charset="0"/>
                <a:cs typeface="Arial" panose="020B0604020202020204" pitchFamily="34" charset="0"/>
              </a:rPr>
              <a:t>., 2001</a:t>
            </a:r>
          </a:p>
          <a:p>
            <a:pPr lvl="2">
              <a:buFont typeface="Wingdings" panose="05000000000000000000" pitchFamily="2" charset="2"/>
              <a:buChar char="ü"/>
            </a:pPr>
            <a:r>
              <a:rPr lang="ro-RO" sz="3200" dirty="0">
                <a:latin typeface="Arial" panose="020B0604020202020204" pitchFamily="34" charset="0"/>
                <a:cs typeface="Arial" panose="020B0604020202020204" pitchFamily="34" charset="0"/>
              </a:rPr>
              <a:t>2001-2010 </a:t>
            </a:r>
            <a:r>
              <a:rPr lang="en-US" sz="3200" dirty="0">
                <a:latin typeface="Arial" panose="020B0604020202020204" pitchFamily="34" charset="0"/>
                <a:cs typeface="Arial" panose="020B0604020202020204" pitchFamily="34" charset="0"/>
              </a:rPr>
              <a:t>Simionescu </a:t>
            </a:r>
            <a:r>
              <a:rPr lang="en-US" sz="3200" dirty="0" err="1">
                <a:latin typeface="Arial" panose="020B0604020202020204" pitchFamily="34" charset="0"/>
                <a:cs typeface="Arial" panose="020B0604020202020204" pitchFamily="34" charset="0"/>
              </a:rPr>
              <a:t>şi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colab</a:t>
            </a:r>
            <a:r>
              <a:rPr lang="en-US" sz="3200" dirty="0">
                <a:latin typeface="Arial" panose="020B0604020202020204" pitchFamily="34" charset="0"/>
                <a:cs typeface="Arial" panose="020B0604020202020204" pitchFamily="34" charset="0"/>
              </a:rPr>
              <a:t>., 2012</a:t>
            </a:r>
          </a:p>
          <a:p>
            <a:pPr lvl="2">
              <a:buFont typeface="Wingdings" panose="05000000000000000000" pitchFamily="2" charset="2"/>
              <a:buChar char="ü"/>
            </a:pPr>
            <a:r>
              <a:rPr lang="en-US" sz="3200" dirty="0">
                <a:latin typeface="Arial" panose="020B0604020202020204" pitchFamily="34" charset="0"/>
                <a:cs typeface="Arial" panose="020B0604020202020204" pitchFamily="34" charset="0"/>
              </a:rPr>
              <a:t>2010-2020 </a:t>
            </a:r>
            <a:r>
              <a:rPr lang="en-US" sz="3200" dirty="0" err="1">
                <a:latin typeface="Arial" panose="020B0604020202020204" pitchFamily="34" charset="0"/>
                <a:cs typeface="Arial" panose="020B0604020202020204" pitchFamily="34" charset="0"/>
              </a:rPr>
              <a:t>bazele</a:t>
            </a:r>
            <a:r>
              <a:rPr lang="en-US" sz="3200" dirty="0">
                <a:latin typeface="Arial" panose="020B0604020202020204" pitchFamily="34" charset="0"/>
                <a:cs typeface="Arial" panose="020B0604020202020204" pitchFamily="34" charset="0"/>
              </a:rPr>
              <a:t> de date interne ale RNP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pic>
        <p:nvPicPr>
          <p:cNvPr id="5" name="Content Placeholder 7">
            <a:extLst>
              <a:ext uri="{FF2B5EF4-FFF2-40B4-BE49-F238E27FC236}">
                <a16:creationId xmlns:a16="http://schemas.microsoft.com/office/drawing/2014/main" id="{2F3BF49E-AFF1-D877-62DA-08F100670EBD}"/>
              </a:ext>
            </a:extLst>
          </p:cNvPr>
          <p:cNvPicPr>
            <a:picLocks noChangeAspect="1"/>
          </p:cNvPicPr>
          <p:nvPr/>
        </p:nvPicPr>
        <p:blipFill>
          <a:blip r:embed="rId5"/>
          <a:stretch>
            <a:fillRect/>
          </a:stretch>
        </p:blipFill>
        <p:spPr>
          <a:xfrm>
            <a:off x="422169" y="23103256"/>
            <a:ext cx="11232002" cy="5400000"/>
          </a:xfrm>
          <a:prstGeom prst="rect">
            <a:avLst/>
          </a:prstGeom>
        </p:spPr>
      </p:pic>
      <p:pic>
        <p:nvPicPr>
          <p:cNvPr id="6" name="Content Placeholder 7">
            <a:extLst>
              <a:ext uri="{FF2B5EF4-FFF2-40B4-BE49-F238E27FC236}">
                <a16:creationId xmlns:a16="http://schemas.microsoft.com/office/drawing/2014/main" id="{00BE1F93-7B0B-54DD-8D88-0BCB0E1AC049}"/>
              </a:ext>
            </a:extLst>
          </p:cNvPr>
          <p:cNvPicPr>
            <a:picLocks noChangeAspect="1"/>
          </p:cNvPicPr>
          <p:nvPr/>
        </p:nvPicPr>
        <p:blipFill>
          <a:blip r:embed="rId6"/>
          <a:stretch>
            <a:fillRect/>
          </a:stretch>
        </p:blipFill>
        <p:spPr>
          <a:xfrm>
            <a:off x="12062342" y="23099148"/>
            <a:ext cx="10086646" cy="5400000"/>
          </a:xfrm>
          <a:prstGeom prst="rect">
            <a:avLst/>
          </a:prstGeom>
        </p:spPr>
      </p:pic>
      <p:sp>
        <p:nvSpPr>
          <p:cNvPr id="7" name="Title 1">
            <a:extLst>
              <a:ext uri="{FF2B5EF4-FFF2-40B4-BE49-F238E27FC236}">
                <a16:creationId xmlns:a16="http://schemas.microsoft.com/office/drawing/2014/main" id="{1D107811-77B6-702C-BF5C-16F03223C086}"/>
              </a:ext>
            </a:extLst>
          </p:cNvPr>
          <p:cNvSpPr txBox="1">
            <a:spLocks/>
          </p:cNvSpPr>
          <p:nvPr/>
        </p:nvSpPr>
        <p:spPr>
          <a:xfrm>
            <a:off x="11685057" y="22429990"/>
            <a:ext cx="10515600" cy="647246"/>
          </a:xfrm>
          <a:prstGeom prst="rect">
            <a:avLst/>
          </a:prstGeom>
        </p:spPr>
        <p:txBody>
          <a:bodyPr vert="horz" lIns="91440" tIns="45720" rIns="91440" bIns="45720" rtlCol="0" anchor="b">
            <a:noAutofit/>
          </a:bodyPr>
          <a:lstStyle>
            <a:lvl1pPr algn="ctr" defTabSz="3239902" rtl="0" eaLnBrk="1" latinLnBrk="0" hangingPunct="1">
              <a:lnSpc>
                <a:spcPct val="90000"/>
              </a:lnSpc>
              <a:spcBef>
                <a:spcPct val="0"/>
              </a:spcBef>
              <a:buNone/>
              <a:defRPr sz="21259" kern="1200">
                <a:solidFill>
                  <a:schemeClr val="tx1"/>
                </a:solidFill>
                <a:latin typeface="+mj-lt"/>
                <a:ea typeface="+mj-ea"/>
                <a:cs typeface="+mj-cs"/>
              </a:defRPr>
            </a:lvl1pPr>
          </a:lstStyle>
          <a:p>
            <a:r>
              <a:rPr lang="ro-RO" sz="3200" b="1" i="1" dirty="0">
                <a:latin typeface="Arial" panose="020B0604020202020204" pitchFamily="34" charset="0"/>
                <a:cs typeface="Arial" panose="020B0604020202020204" pitchFamily="34" charset="0"/>
              </a:rPr>
              <a:t>Tortrix viridana</a:t>
            </a:r>
            <a:endParaRPr lang="ro-RO" sz="3200" dirty="0"/>
          </a:p>
        </p:txBody>
      </p:sp>
      <p:pic>
        <p:nvPicPr>
          <p:cNvPr id="8" name="Content Placeholder 10">
            <a:extLst>
              <a:ext uri="{FF2B5EF4-FFF2-40B4-BE49-F238E27FC236}">
                <a16:creationId xmlns:a16="http://schemas.microsoft.com/office/drawing/2014/main" id="{AE6963B3-A167-4E5C-2496-EA95214D8946}"/>
              </a:ext>
            </a:extLst>
          </p:cNvPr>
          <p:cNvPicPr>
            <a:picLocks noChangeAspect="1"/>
          </p:cNvPicPr>
          <p:nvPr/>
        </p:nvPicPr>
        <p:blipFill>
          <a:blip r:embed="rId7"/>
          <a:stretch>
            <a:fillRect/>
          </a:stretch>
        </p:blipFill>
        <p:spPr>
          <a:xfrm>
            <a:off x="21599289" y="23077236"/>
            <a:ext cx="10799999" cy="5400000"/>
          </a:xfrm>
          <a:prstGeom prst="rect">
            <a:avLst/>
          </a:prstGeom>
        </p:spPr>
      </p:pic>
      <p:pic>
        <p:nvPicPr>
          <p:cNvPr id="10" name="Content Placeholder 7">
            <a:extLst>
              <a:ext uri="{FF2B5EF4-FFF2-40B4-BE49-F238E27FC236}">
                <a16:creationId xmlns:a16="http://schemas.microsoft.com/office/drawing/2014/main" id="{70A9BA7A-8D27-F1D4-4AAF-A9792236CD26}"/>
              </a:ext>
            </a:extLst>
          </p:cNvPr>
          <p:cNvPicPr>
            <a:picLocks noChangeAspect="1"/>
          </p:cNvPicPr>
          <p:nvPr/>
        </p:nvPicPr>
        <p:blipFill>
          <a:blip r:embed="rId8"/>
          <a:stretch>
            <a:fillRect/>
          </a:stretch>
        </p:blipFill>
        <p:spPr>
          <a:xfrm>
            <a:off x="22050850" y="16793908"/>
            <a:ext cx="9842128" cy="5400000"/>
          </a:xfrm>
          <a:prstGeom prst="rect">
            <a:avLst/>
          </a:prstGeom>
        </p:spPr>
      </p:pic>
      <p:sp>
        <p:nvSpPr>
          <p:cNvPr id="11" name="Substituent conținut 2">
            <a:extLst>
              <a:ext uri="{FF2B5EF4-FFF2-40B4-BE49-F238E27FC236}">
                <a16:creationId xmlns:a16="http://schemas.microsoft.com/office/drawing/2014/main" id="{A4C949F8-B071-7F28-78CD-3AE6178963AB}"/>
              </a:ext>
            </a:extLst>
          </p:cNvPr>
          <p:cNvSpPr txBox="1">
            <a:spLocks/>
          </p:cNvSpPr>
          <p:nvPr/>
        </p:nvSpPr>
        <p:spPr>
          <a:xfrm>
            <a:off x="1477944" y="29979294"/>
            <a:ext cx="29434393" cy="4009938"/>
          </a:xfrm>
          <a:prstGeom prst="rect">
            <a:avLst/>
          </a:prstGeom>
        </p:spPr>
        <p:txBody>
          <a:bodyPr vert="horz" lIns="91440" tIns="45720" rIns="91440" bIns="45720" rtlCol="0">
            <a:no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ro-RO" sz="3200" dirty="0">
                <a:latin typeface="Arial" panose="020B0604020202020204" pitchFamily="34" charset="0"/>
                <a:ea typeface="Times New Roman" panose="02020603050405020304" pitchFamily="18" charset="0"/>
                <a:cs typeface="Arial" panose="020B0604020202020204" pitchFamily="34" charset="0"/>
              </a:rPr>
              <a:t>În ceea ce privește </a:t>
            </a:r>
            <a:r>
              <a:rPr lang="ro-RO" sz="3200" b="1" i="1" dirty="0">
                <a:latin typeface="Arial" panose="020B0604020202020204" pitchFamily="34" charset="0"/>
                <a:ea typeface="Times New Roman" panose="02020603050405020304" pitchFamily="18" charset="0"/>
                <a:cs typeface="Arial" panose="020B0604020202020204" pitchFamily="34" charset="0"/>
              </a:rPr>
              <a:t>Tortrix viridana</a:t>
            </a:r>
            <a:r>
              <a:rPr lang="ro-RO" sz="3200" b="1" dirty="0">
                <a:latin typeface="Arial" panose="020B0604020202020204" pitchFamily="34" charset="0"/>
                <a:ea typeface="Times New Roman" panose="02020603050405020304" pitchFamily="18" charset="0"/>
                <a:cs typeface="Arial" panose="020B0604020202020204" pitchFamily="34" charset="0"/>
              </a:rPr>
              <a:t> și speciile de Geometridae, </a:t>
            </a:r>
            <a:r>
              <a:rPr lang="ro-RO" sz="3200" dirty="0">
                <a:latin typeface="Arial" panose="020B0604020202020204" pitchFamily="34" charset="0"/>
                <a:ea typeface="Times New Roman" panose="02020603050405020304" pitchFamily="18" charset="0"/>
                <a:cs typeface="Arial" panose="020B0604020202020204" pitchFamily="34" charset="0"/>
              </a:rPr>
              <a:t>datorită fenologiei asemănătoare, acestea au produs atacuri asociate și infestări permanente în pădurile periurbane din jurul Bucureștiului. </a:t>
            </a:r>
            <a:r>
              <a:rPr lang="ro-RO" sz="3200" b="1" dirty="0">
                <a:latin typeface="Arial" panose="020B0604020202020204" pitchFamily="34" charset="0"/>
                <a:ea typeface="Times New Roman" panose="02020603050405020304" pitchFamily="18" charset="0"/>
                <a:cs typeface="Arial" panose="020B0604020202020204" pitchFamily="34" charset="0"/>
              </a:rPr>
              <a:t>Chiar dacă de cele mai multe ori infestările nu au fost de intensitate puternică, atacurile acestor insecte au acoperit integral suprafețe întinse de pădure</a:t>
            </a:r>
            <a:r>
              <a:rPr lang="ro-RO" sz="3200" dirty="0">
                <a:latin typeface="Arial" panose="020B0604020202020204" pitchFamily="34" charset="0"/>
                <a:ea typeface="Times New Roman" panose="02020603050405020304" pitchFamily="18" charset="0"/>
                <a:cs typeface="Arial" panose="020B0604020202020204" pitchFamily="34" charset="0"/>
              </a:rPr>
              <a:t>.</a:t>
            </a:r>
          </a:p>
          <a:p>
            <a:pPr algn="just"/>
            <a:r>
              <a:rPr lang="ro-RO" sz="3200" b="1" dirty="0">
                <a:latin typeface="Arial" panose="020B0604020202020204" pitchFamily="34" charset="0"/>
                <a:ea typeface="Times New Roman" panose="02020603050405020304" pitchFamily="18" charset="0"/>
                <a:cs typeface="Arial" panose="020B0604020202020204" pitchFamily="34" charset="0"/>
              </a:rPr>
              <a:t>Gradațiile puternice ale defoliatorilor studiați au fost întrerupte și stopate frecvent prin tratamente </a:t>
            </a:r>
            <a:r>
              <a:rPr lang="ro-RO" sz="3200" dirty="0">
                <a:latin typeface="Arial" panose="020B0604020202020204" pitchFamily="34" charset="0"/>
                <a:ea typeface="Times New Roman" panose="02020603050405020304" pitchFamily="18" charset="0"/>
                <a:cs typeface="Arial" panose="020B0604020202020204" pitchFamily="34" charset="0"/>
              </a:rPr>
              <a:t>chimice, inițial utilizând insecticidele organoclorurate pe bază de DDT. Pesticidele chimice, prin remanența lor pronunțată, au contribuit la sărăcirea biocenozelor forestiere. </a:t>
            </a:r>
          </a:p>
          <a:p>
            <a:pPr algn="just"/>
            <a:r>
              <a:rPr lang="ro-RO" sz="3200" b="1" dirty="0">
                <a:latin typeface="Arial" panose="020B0604020202020204" pitchFamily="34" charset="0"/>
                <a:ea typeface="Times New Roman" panose="02020603050405020304" pitchFamily="18" charset="0"/>
                <a:cs typeface="Arial" panose="020B0604020202020204" pitchFamily="34" charset="0"/>
              </a:rPr>
              <a:t>Cele mai afectate au fost arboretele artificiale sau provenite din lăstari, cele slab productive </a:t>
            </a:r>
            <a:r>
              <a:rPr lang="ro-RO" sz="3200" dirty="0">
                <a:latin typeface="Arial" panose="020B0604020202020204" pitchFamily="34" charset="0"/>
                <a:ea typeface="Times New Roman" panose="02020603050405020304" pitchFamily="18" charset="0"/>
                <a:cs typeface="Arial" panose="020B0604020202020204" pitchFamily="34" charset="0"/>
              </a:rPr>
              <a:t>(stejărete, cereto-gârnițete, gârnițete etc.), productivitatea fiind afectată de factori limitativi. </a:t>
            </a:r>
          </a:p>
          <a:p>
            <a:pPr algn="just"/>
            <a:r>
              <a:rPr lang="ro-RO" sz="3200" dirty="0">
                <a:latin typeface="Arial" panose="020B0604020202020204" pitchFamily="34" charset="0"/>
                <a:ea typeface="Times New Roman" panose="02020603050405020304" pitchFamily="18" charset="0"/>
                <a:cs typeface="Arial" panose="020B0604020202020204" pitchFamily="34" charset="0"/>
              </a:rPr>
              <a:t>Având în vedere toate aceste considerente legate de starea fitosanitară a pădurilor periurbane din jurul Bucureștiului, se impune </a:t>
            </a:r>
            <a:r>
              <a:rPr lang="ro-RO" sz="3200" b="1" dirty="0">
                <a:latin typeface="Arial" panose="020B0604020202020204" pitchFamily="34" charset="0"/>
                <a:ea typeface="Times New Roman" panose="02020603050405020304" pitchFamily="18" charset="0"/>
                <a:cs typeface="Arial" panose="020B0604020202020204" pitchFamily="34" charset="0"/>
              </a:rPr>
              <a:t>acordarea unei atenții deosebite lucrărilor de protecție a pădurilor</a:t>
            </a:r>
            <a:r>
              <a:rPr lang="ro-RO" sz="3200" dirty="0">
                <a:latin typeface="Arial" panose="020B0604020202020204" pitchFamily="34" charset="0"/>
                <a:ea typeface="Times New Roman" panose="02020603050405020304" pitchFamily="18" charset="0"/>
                <a:cs typeface="Arial" panose="020B0604020202020204" pitchFamily="34" charset="0"/>
              </a:rPr>
              <a:t>, cu luarea în considerare a tuturor acțiunilor și măsurilor care pot </a:t>
            </a:r>
            <a:r>
              <a:rPr lang="ro-RO" sz="3200" b="1" dirty="0">
                <a:latin typeface="Arial" panose="020B0604020202020204" pitchFamily="34" charset="0"/>
                <a:ea typeface="Times New Roman" panose="02020603050405020304" pitchFamily="18" charset="0"/>
                <a:cs typeface="Arial" panose="020B0604020202020204" pitchFamily="34" charset="0"/>
              </a:rPr>
              <a:t>contribui la reconstrucția ecologică a ecosistemelor forestiere din această zonă</a:t>
            </a:r>
            <a:r>
              <a:rPr lang="ro-RO" sz="3200" dirty="0">
                <a:latin typeface="Arial" panose="020B0604020202020204" pitchFamily="34" charset="0"/>
                <a:ea typeface="Times New Roman" panose="02020603050405020304" pitchFamily="18" charset="0"/>
                <a:cs typeface="Arial" panose="020B0604020202020204" pitchFamily="34" charset="0"/>
              </a:rPr>
              <a:t>.</a:t>
            </a:r>
          </a:p>
        </p:txBody>
      </p:sp>
      <p:sp>
        <p:nvSpPr>
          <p:cNvPr id="13" name="Substituent conținut 2">
            <a:extLst>
              <a:ext uri="{FF2B5EF4-FFF2-40B4-BE49-F238E27FC236}">
                <a16:creationId xmlns:a16="http://schemas.microsoft.com/office/drawing/2014/main" id="{FA013D43-2928-6DAF-D068-0407A6140C01}"/>
              </a:ext>
            </a:extLst>
          </p:cNvPr>
          <p:cNvSpPr txBox="1">
            <a:spLocks/>
          </p:cNvSpPr>
          <p:nvPr/>
        </p:nvSpPr>
        <p:spPr>
          <a:xfrm>
            <a:off x="1771854" y="10449734"/>
            <a:ext cx="29140483" cy="3758713"/>
          </a:xfrm>
          <a:prstGeom prst="rect">
            <a:avLst/>
          </a:prstGeom>
        </p:spPr>
        <p:txBody>
          <a:bodyPr vert="horz" lIns="91440" tIns="45720" rIns="91440" bIns="45720" rtlCol="0">
            <a:no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ro-RO" sz="3200" dirty="0">
                <a:latin typeface="Arial" panose="020B0604020202020204" pitchFamily="34" charset="0"/>
                <a:cs typeface="Arial" panose="020B0604020202020204" pitchFamily="34" charset="0"/>
              </a:rPr>
              <a:t>Pădurile periurbane oferă, pe lângă funcția de agrement și multe alte servicii ecosistemice dintre care</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eliminarea poluanților atmosferici, îmbunătățirea calității apei, reducerea consumului de energie, habitat pentru fauna sălbatică, bunăstare socială și psihologică, fiind un element esențial pentru sănătatea comunităților urbane (Clark et al., 1997). Aceste păduri sunt și adevărați bioindicatori prin care calitatea aerului poate fi monitorizată (Bolea &amp; Chira 2005), arborii aflați în vecinătatea comunităților urbane manifestă simptome specifice dacă sunt afectați de poluare cu diferite elemente în cantități peste nivelul de toxicitate (Bolea 2016).</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prezent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București</a:t>
            </a:r>
            <a:r>
              <a:rPr lang="en-US" sz="3200" dirty="0">
                <a:latin typeface="Arial" panose="020B0604020202020204" pitchFamily="34" charset="0"/>
                <a:cs typeface="Arial" panose="020B0604020202020204" pitchFamily="34" charset="0"/>
              </a:rPr>
              <a:t> are o </a:t>
            </a:r>
            <a:r>
              <a:rPr lang="en-US" sz="3200" dirty="0" err="1">
                <a:latin typeface="Arial" panose="020B0604020202020204" pitchFamily="34" charset="0"/>
                <a:cs typeface="Arial" panose="020B0604020202020204" pitchFamily="34" charset="0"/>
              </a:rPr>
              <a:t>cotă</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spațiu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verde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doar</a:t>
            </a:r>
            <a:r>
              <a:rPr lang="en-US" sz="3200" dirty="0">
                <a:latin typeface="Arial" panose="020B0604020202020204" pitchFamily="34" charset="0"/>
                <a:cs typeface="Arial" panose="020B0604020202020204" pitchFamily="34" charset="0"/>
              </a:rPr>
              <a:t> 7,5% din </a:t>
            </a:r>
            <a:r>
              <a:rPr lang="en-US" sz="3200" dirty="0" err="1">
                <a:latin typeface="Arial" panose="020B0604020202020204" pitchFamily="34" charset="0"/>
                <a:cs typeface="Arial" panose="020B0604020202020204" pitchFamily="34" charset="0"/>
              </a:rPr>
              <a:t>suprafața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totală</a:t>
            </a:r>
            <a:r>
              <a:rPr lang="en-US" sz="3200" dirty="0">
                <a:latin typeface="Arial" panose="020B0604020202020204" pitchFamily="34" charset="0"/>
                <a:cs typeface="Arial" panose="020B0604020202020204" pitchFamily="34" charset="0"/>
              </a:rPr>
              <a:t> (Eurostat, 2012). De </a:t>
            </a:r>
            <a:r>
              <a:rPr lang="en-US" sz="3200" dirty="0" err="1">
                <a:latin typeface="Arial" panose="020B0604020202020204" pitchFamily="34" charset="0"/>
                <a:cs typeface="Arial" panose="020B0604020202020204" pitchFamily="34" charset="0"/>
              </a:rPr>
              <a:t>asemenea</a:t>
            </a:r>
            <a:r>
              <a:rPr lang="en-US" sz="3200" dirty="0">
                <a:latin typeface="Arial" panose="020B0604020202020204" pitchFamily="34" charset="0"/>
                <a:cs typeface="Arial" panose="020B0604020202020204" pitchFamily="34" charset="0"/>
              </a:rPr>
              <a:t>, media </a:t>
            </a:r>
            <a:r>
              <a:rPr lang="en-US" sz="3200" dirty="0" err="1">
                <a:latin typeface="Arial" panose="020B0604020202020204" pitchFamily="34" charset="0"/>
                <a:cs typeface="Arial" panose="020B0604020202020204" pitchFamily="34" charset="0"/>
              </a:rPr>
              <a:t>zonelor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verzi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București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este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doar</a:t>
            </a:r>
            <a:r>
              <a:rPr lang="en-US" sz="3200" dirty="0">
                <a:latin typeface="Arial" panose="020B0604020202020204" pitchFamily="34" charset="0"/>
                <a:cs typeface="Arial" panose="020B0604020202020204" pitchFamily="34" charset="0"/>
              </a:rPr>
              <a:t> 9,67 </a:t>
            </a:r>
            <a:r>
              <a:rPr lang="en-US" sz="3200" dirty="0" err="1">
                <a:latin typeface="Arial" panose="020B0604020202020204" pitchFamily="34" charset="0"/>
                <a:cs typeface="Arial" panose="020B0604020202020204" pitchFamily="34" charset="0"/>
              </a:rPr>
              <a:t>mp</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locuitor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mult</a:t>
            </a:r>
            <a:r>
              <a:rPr lang="en-US" sz="3200" dirty="0">
                <a:latin typeface="Arial" panose="020B0604020202020204" pitchFamily="34" charset="0"/>
                <a:cs typeface="Arial" panose="020B0604020202020204" pitchFamily="34" charset="0"/>
              </a:rPr>
              <a:t> sub </a:t>
            </a:r>
            <a:r>
              <a:rPr lang="en-US" sz="3200" dirty="0" err="1">
                <a:latin typeface="Arial" panose="020B0604020202020204" pitchFamily="34" charset="0"/>
                <a:cs typeface="Arial" panose="020B0604020202020204" pitchFamily="34" charset="0"/>
              </a:rPr>
              <a:t>standardele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europene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timp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orașe</a:t>
            </a:r>
            <a:r>
              <a:rPr lang="en-US" sz="3200" dirty="0">
                <a:latin typeface="Arial" panose="020B0604020202020204" pitchFamily="34" charset="0"/>
                <a:cs typeface="Arial" panose="020B0604020202020204" pitchFamily="34" charset="0"/>
              </a:rPr>
              <a:t> precum Viena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Stockholm au o </a:t>
            </a:r>
            <a:r>
              <a:rPr lang="en-US" sz="3200" dirty="0" err="1">
                <a:latin typeface="Arial" panose="020B0604020202020204" pitchFamily="34" charset="0"/>
                <a:cs typeface="Arial" panose="020B0604020202020204" pitchFamily="34" charset="0"/>
              </a:rPr>
              <a:t>suprafață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medie</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spațiilor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verzi</a:t>
            </a:r>
            <a:r>
              <a:rPr lang="en-US" sz="3200" dirty="0">
                <a:latin typeface="Arial" panose="020B0604020202020204" pitchFamily="34" charset="0"/>
                <a:cs typeface="Arial" panose="020B0604020202020204" pitchFamily="34" charset="0"/>
              </a:rPr>
              <a:t> de 70 </a:t>
            </a:r>
            <a:r>
              <a:rPr lang="en-US" sz="3200" dirty="0" err="1">
                <a:latin typeface="Arial" panose="020B0604020202020204" pitchFamily="34" charset="0"/>
                <a:cs typeface="Arial" panose="020B0604020202020204" pitchFamily="34" charset="0"/>
              </a:rPr>
              <a:t>mp</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locuitor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Colesca</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&amp;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Alpopi</a:t>
            </a:r>
            <a:r>
              <a:rPr lang="en-US" sz="3200" dirty="0">
                <a:latin typeface="Arial" panose="020B0604020202020204" pitchFamily="34" charset="0"/>
                <a:cs typeface="Arial" panose="020B0604020202020204" pitchFamily="34" charset="0"/>
              </a:rPr>
              <a:t>, 2011).</a:t>
            </a:r>
            <a:r>
              <a:rPr lang="ro-RO"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Uniunea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Europeană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recomandă</a:t>
            </a:r>
            <a:r>
              <a:rPr lang="en-US" sz="3200" dirty="0">
                <a:latin typeface="Arial" panose="020B0604020202020204" pitchFamily="34" charset="0"/>
                <a:cs typeface="Arial" panose="020B0604020202020204" pitchFamily="34" charset="0"/>
              </a:rPr>
              <a:t> un minimum de 26 de </a:t>
            </a:r>
            <a:r>
              <a:rPr lang="en-US" sz="3200" dirty="0" err="1">
                <a:latin typeface="Arial" panose="020B0604020202020204" pitchFamily="34" charset="0"/>
                <a:cs typeface="Arial" panose="020B0604020202020204" pitchFamily="34" charset="0"/>
              </a:rPr>
              <a:t>metri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pătrați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timp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Organizația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Mondială</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Sănătății</a:t>
            </a:r>
            <a:r>
              <a:rPr lang="en-US" sz="3200" dirty="0">
                <a:latin typeface="Arial" panose="020B0604020202020204" pitchFamily="34" charset="0"/>
                <a:cs typeface="Arial" panose="020B0604020202020204" pitchFamily="34" charset="0"/>
              </a:rPr>
              <a:t> un </a:t>
            </a:r>
            <a:r>
              <a:rPr lang="en-US" sz="3200" dirty="0" err="1">
                <a:latin typeface="Arial" panose="020B0604020202020204" pitchFamily="34" charset="0"/>
                <a:cs typeface="Arial" panose="020B0604020202020204" pitchFamily="34" charset="0"/>
              </a:rPr>
              <a:t>nivel</a:t>
            </a:r>
            <a:r>
              <a:rPr lang="en-US" sz="3200" dirty="0">
                <a:latin typeface="Arial" panose="020B0604020202020204" pitchFamily="34" charset="0"/>
                <a:cs typeface="Arial" panose="020B0604020202020204" pitchFamily="34" charset="0"/>
              </a:rPr>
              <a:t> de 50 de </a:t>
            </a:r>
            <a:r>
              <a:rPr lang="en-US" sz="3200" dirty="0" err="1">
                <a:latin typeface="Arial" panose="020B0604020202020204" pitchFamily="34" charset="0"/>
                <a:cs typeface="Arial" panose="020B0604020202020204" pitchFamily="34" charset="0"/>
              </a:rPr>
              <a:t>metri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pătrați</a:t>
            </a:r>
            <a:r>
              <a:rPr lang="en-US" sz="3200" dirty="0">
                <a:latin typeface="Arial" panose="020B0604020202020204" pitchFamily="34" charset="0"/>
                <a:cs typeface="Arial" panose="020B0604020202020204" pitchFamily="34" charset="0"/>
              </a:rPr>
              <a:t>/cap </a:t>
            </a:r>
            <a:r>
              <a:rPr lang="en-US" sz="3200" dirty="0" err="1">
                <a:latin typeface="Arial" panose="020B0604020202020204" pitchFamily="34" charset="0"/>
                <a:cs typeface="Arial" panose="020B0604020202020204" pitchFamily="34" charset="0"/>
              </a:rPr>
              <a:t>locuitor</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În acest context, se consideră că vegetația periurbană din jurul capitalei ar trebui conservată și protejată, iar sănătatea pădurilor ar trebui să fie o prioritate pentru managerii forestieri.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Scopul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acestei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lucr</a:t>
            </a:r>
            <a:r>
              <a:rPr lang="ro-RO" sz="3200" dirty="0">
                <a:latin typeface="Arial" panose="020B0604020202020204" pitchFamily="34" charset="0"/>
                <a:cs typeface="Arial" panose="020B0604020202020204" pitchFamily="34" charset="0"/>
              </a:rPr>
              <a:t>ări constă în evaluarea acțiunii factorilor biotici (insecte vătămătoare și agenți fitopatogeni) asupra stării de sănătate a pădurilor din jurul Municipiului București.</a:t>
            </a:r>
            <a:endParaRPr lang="en-US" sz="3200" dirty="0">
              <a:latin typeface="Arial" panose="020B0604020202020204" pitchFamily="34" charset="0"/>
              <a:cs typeface="Arial" panose="020B0604020202020204" pitchFamily="34" charset="0"/>
            </a:endParaRPr>
          </a:p>
          <a:p>
            <a:pPr algn="just"/>
            <a:endParaRPr lang="ro-RO" sz="3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E6E8034-400B-F88A-6E46-B598DD189790}"/>
              </a:ext>
            </a:extLst>
          </p:cNvPr>
          <p:cNvPicPr>
            <a:picLocks noChangeAspect="1"/>
          </p:cNvPicPr>
          <p:nvPr/>
        </p:nvPicPr>
        <p:blipFill>
          <a:blip r:embed="rId9"/>
          <a:stretch>
            <a:fillRect/>
          </a:stretch>
        </p:blipFill>
        <p:spPr>
          <a:xfrm>
            <a:off x="5565123" y="19668048"/>
            <a:ext cx="4783317" cy="1302812"/>
          </a:xfrm>
          <a:prstGeom prst="rect">
            <a:avLst/>
          </a:prstGeom>
        </p:spPr>
      </p:pic>
      <p:pic>
        <p:nvPicPr>
          <p:cNvPr id="29" name="Picture 28">
            <a:extLst>
              <a:ext uri="{FF2B5EF4-FFF2-40B4-BE49-F238E27FC236}">
                <a16:creationId xmlns:a16="http://schemas.microsoft.com/office/drawing/2014/main" id="{215AFFF6-E564-12FA-362C-9C132553F261}"/>
              </a:ext>
            </a:extLst>
          </p:cNvPr>
          <p:cNvPicPr>
            <a:picLocks noChangeAspect="1"/>
          </p:cNvPicPr>
          <p:nvPr/>
        </p:nvPicPr>
        <p:blipFill>
          <a:blip r:embed="rId10"/>
          <a:stretch>
            <a:fillRect/>
          </a:stretch>
        </p:blipFill>
        <p:spPr>
          <a:xfrm>
            <a:off x="26529916" y="1462649"/>
            <a:ext cx="4975409" cy="3592734"/>
          </a:xfrm>
          <a:prstGeom prst="rect">
            <a:avLst/>
          </a:prstGeom>
        </p:spPr>
      </p:pic>
      <p:sp>
        <p:nvSpPr>
          <p:cNvPr id="32" name="Title 1">
            <a:extLst>
              <a:ext uri="{FF2B5EF4-FFF2-40B4-BE49-F238E27FC236}">
                <a16:creationId xmlns:a16="http://schemas.microsoft.com/office/drawing/2014/main" id="{E399EDC5-B73A-1386-F3EF-7A62334D60DF}"/>
              </a:ext>
            </a:extLst>
          </p:cNvPr>
          <p:cNvSpPr txBox="1">
            <a:spLocks/>
          </p:cNvSpPr>
          <p:nvPr/>
        </p:nvSpPr>
        <p:spPr>
          <a:xfrm>
            <a:off x="422169" y="22412935"/>
            <a:ext cx="10515600" cy="647246"/>
          </a:xfrm>
          <a:prstGeom prst="rect">
            <a:avLst/>
          </a:prstGeom>
        </p:spPr>
        <p:txBody>
          <a:bodyPr vert="horz" lIns="91440" tIns="45720" rIns="91440" bIns="45720" rtlCol="0" anchor="b">
            <a:noAutofit/>
          </a:bodyPr>
          <a:lstStyle>
            <a:lvl1pPr algn="ctr" defTabSz="3239902" rtl="0" eaLnBrk="1" latinLnBrk="0" hangingPunct="1">
              <a:lnSpc>
                <a:spcPct val="90000"/>
              </a:lnSpc>
              <a:spcBef>
                <a:spcPct val="0"/>
              </a:spcBef>
              <a:buNone/>
              <a:defRPr sz="21259" kern="1200">
                <a:solidFill>
                  <a:schemeClr val="tx1"/>
                </a:solidFill>
                <a:latin typeface="+mj-lt"/>
                <a:ea typeface="+mj-ea"/>
                <a:cs typeface="+mj-cs"/>
              </a:defRPr>
            </a:lvl1pPr>
          </a:lstStyle>
          <a:p>
            <a:r>
              <a:rPr lang="ro-RO" sz="3200" b="1" i="1" dirty="0">
                <a:latin typeface="Arial" panose="020B0604020202020204" pitchFamily="34" charset="0"/>
                <a:cs typeface="Arial" panose="020B0604020202020204" pitchFamily="34" charset="0"/>
              </a:rPr>
              <a:t>Lymantria dispar</a:t>
            </a:r>
            <a:endParaRPr lang="ro-RO" sz="3200" dirty="0"/>
          </a:p>
        </p:txBody>
      </p:sp>
      <p:sp>
        <p:nvSpPr>
          <p:cNvPr id="33" name="Title 1">
            <a:extLst>
              <a:ext uri="{FF2B5EF4-FFF2-40B4-BE49-F238E27FC236}">
                <a16:creationId xmlns:a16="http://schemas.microsoft.com/office/drawing/2014/main" id="{40E1D2DB-2787-E5EC-EB07-CE33F7E9844B}"/>
              </a:ext>
            </a:extLst>
          </p:cNvPr>
          <p:cNvSpPr txBox="1">
            <a:spLocks/>
          </p:cNvSpPr>
          <p:nvPr/>
        </p:nvSpPr>
        <p:spPr>
          <a:xfrm>
            <a:off x="21827260" y="22645928"/>
            <a:ext cx="10515600" cy="647246"/>
          </a:xfrm>
          <a:prstGeom prst="rect">
            <a:avLst/>
          </a:prstGeom>
        </p:spPr>
        <p:txBody>
          <a:bodyPr vert="horz" lIns="91440" tIns="45720" rIns="91440" bIns="45720" rtlCol="0" anchor="b">
            <a:noAutofit/>
          </a:bodyPr>
          <a:lstStyle>
            <a:lvl1pPr algn="ctr" defTabSz="3239902" rtl="0" eaLnBrk="1" latinLnBrk="0" hangingPunct="1">
              <a:lnSpc>
                <a:spcPct val="90000"/>
              </a:lnSpc>
              <a:spcBef>
                <a:spcPct val="0"/>
              </a:spcBef>
              <a:buNone/>
              <a:defRPr sz="21259" kern="1200">
                <a:solidFill>
                  <a:schemeClr val="tx1"/>
                </a:solidFill>
                <a:latin typeface="+mj-lt"/>
                <a:ea typeface="+mj-ea"/>
                <a:cs typeface="+mj-cs"/>
              </a:defRPr>
            </a:lvl1pPr>
          </a:lstStyle>
          <a:p>
            <a:r>
              <a:rPr lang="ro-RO" sz="3200" b="1" dirty="0">
                <a:latin typeface="Arial" panose="020B0604020202020204" pitchFamily="34" charset="0"/>
                <a:cs typeface="Arial" panose="020B0604020202020204" pitchFamily="34" charset="0"/>
              </a:rPr>
              <a:t>Geom</a:t>
            </a:r>
            <a:r>
              <a:rPr lang="en-US" sz="3200" b="1" dirty="0" err="1">
                <a:latin typeface="Arial" panose="020B0604020202020204" pitchFamily="34" charset="0"/>
                <a:cs typeface="Arial" panose="020B0604020202020204" pitchFamily="34" charset="0"/>
              </a:rPr>
              <a:t>etridae</a:t>
            </a:r>
            <a:r>
              <a:rPr lang="ro-RO" sz="3200" b="1" dirty="0">
                <a:latin typeface="Arial" panose="020B0604020202020204" pitchFamily="34" charset="0"/>
                <a:cs typeface="Arial" panose="020B0604020202020204" pitchFamily="34" charset="0"/>
              </a:rPr>
              <a:t> spp.</a:t>
            </a:r>
            <a:endParaRPr lang="ro-RO" sz="3200" dirty="0"/>
          </a:p>
        </p:txBody>
      </p:sp>
      <p:sp>
        <p:nvSpPr>
          <p:cNvPr id="34" name="Title 1">
            <a:extLst>
              <a:ext uri="{FF2B5EF4-FFF2-40B4-BE49-F238E27FC236}">
                <a16:creationId xmlns:a16="http://schemas.microsoft.com/office/drawing/2014/main" id="{732CAAA8-3F06-F8BA-CB4E-0BA23692AA61}"/>
              </a:ext>
            </a:extLst>
          </p:cNvPr>
          <p:cNvSpPr txBox="1">
            <a:spLocks/>
          </p:cNvSpPr>
          <p:nvPr/>
        </p:nvSpPr>
        <p:spPr>
          <a:xfrm>
            <a:off x="21377379" y="16124750"/>
            <a:ext cx="10515600" cy="647246"/>
          </a:xfrm>
          <a:prstGeom prst="rect">
            <a:avLst/>
          </a:prstGeom>
        </p:spPr>
        <p:txBody>
          <a:bodyPr vert="horz" lIns="91440" tIns="45720" rIns="91440" bIns="45720" rtlCol="0" anchor="b">
            <a:noAutofit/>
          </a:bodyPr>
          <a:lstStyle>
            <a:lvl1pPr algn="ctr" defTabSz="3239902" rtl="0" eaLnBrk="1" latinLnBrk="0" hangingPunct="1">
              <a:lnSpc>
                <a:spcPct val="90000"/>
              </a:lnSpc>
              <a:spcBef>
                <a:spcPct val="0"/>
              </a:spcBef>
              <a:buNone/>
              <a:defRPr sz="21259" kern="1200">
                <a:solidFill>
                  <a:schemeClr val="tx1"/>
                </a:solidFill>
                <a:latin typeface="+mj-lt"/>
                <a:ea typeface="+mj-ea"/>
                <a:cs typeface="+mj-cs"/>
              </a:defRPr>
            </a:lvl1pPr>
          </a:lstStyle>
          <a:p>
            <a:r>
              <a:rPr lang="ro-RO" sz="3200" b="1" i="1" dirty="0">
                <a:latin typeface="Arial" panose="020B0604020202020204" pitchFamily="34" charset="0"/>
                <a:cs typeface="Arial" panose="020B0604020202020204" pitchFamily="34" charset="0"/>
              </a:rPr>
              <a:t>Microphaera alphitoides</a:t>
            </a:r>
            <a:endParaRPr lang="ro-RO" sz="3200" dirty="0"/>
          </a:p>
        </p:txBody>
      </p:sp>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356F4-962B-8169-4368-8194CB7B1B5D}"/>
            </a:ext>
          </a:extLst>
        </p:cNvPr>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33D1B85-7746-21CA-AE9C-302FB67F4301}"/>
              </a:ext>
            </a:extLst>
          </p:cNvPr>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6823D18-82DE-173A-7959-DB779CB1D14B}"/>
              </a:ext>
            </a:extLst>
          </p:cNvPr>
          <p:cNvSpPr txBox="1"/>
          <p:nvPr/>
        </p:nvSpPr>
        <p:spPr>
          <a:xfrm>
            <a:off x="1891896" y="6550353"/>
            <a:ext cx="28776842" cy="1015663"/>
          </a:xfrm>
          <a:prstGeom prst="rect">
            <a:avLst/>
          </a:prstGeom>
          <a:noFill/>
        </p:spPr>
        <p:txBody>
          <a:bodyPr wrap="square" rtlCol="0">
            <a:spAutoFit/>
          </a:bodyPr>
          <a:lstStyle/>
          <a:p>
            <a:pPr algn="ctr"/>
            <a:r>
              <a:rPr lang="en-US" sz="6000" b="1" dirty="0">
                <a:latin typeface="Arial" charset="0"/>
                <a:ea typeface="Arial" charset="0"/>
                <a:cs typeface="Arial" charset="0"/>
              </a:rPr>
              <a:t>The health status of the peri-urban forests around Bucharest</a:t>
            </a:r>
          </a:p>
        </p:txBody>
      </p:sp>
      <p:sp>
        <p:nvSpPr>
          <p:cNvPr id="19" name="TextBox 18">
            <a:extLst>
              <a:ext uri="{FF2B5EF4-FFF2-40B4-BE49-F238E27FC236}">
                <a16:creationId xmlns:a16="http://schemas.microsoft.com/office/drawing/2014/main" id="{9A43D504-4074-1420-3F80-8A0ABE3F8C86}"/>
              </a:ext>
            </a:extLst>
          </p:cNvPr>
          <p:cNvSpPr txBox="1"/>
          <p:nvPr/>
        </p:nvSpPr>
        <p:spPr>
          <a:xfrm>
            <a:off x="1771853" y="8660612"/>
            <a:ext cx="28359197" cy="646331"/>
          </a:xfrm>
          <a:prstGeom prst="rect">
            <a:avLst/>
          </a:prstGeom>
          <a:noFill/>
        </p:spPr>
        <p:txBody>
          <a:bodyPr wrap="square" rtlCol="0">
            <a:spAutoFit/>
          </a:bodyPr>
          <a:lstStyle/>
          <a:p>
            <a:pPr algn="r"/>
            <a:r>
              <a:rPr lang="en-US" sz="3600" b="1" dirty="0">
                <a:latin typeface="Arial" charset="0"/>
                <a:ea typeface="Arial" charset="0"/>
                <a:cs typeface="Arial" charset="0"/>
              </a:rPr>
              <a:t>Alina</a:t>
            </a:r>
            <a:r>
              <a:rPr lang="ro-RO" sz="3600" b="1" dirty="0">
                <a:latin typeface="Arial" charset="0"/>
                <a:ea typeface="Arial" charset="0"/>
                <a:cs typeface="Arial" charset="0"/>
              </a:rPr>
              <a:t> </a:t>
            </a:r>
            <a:r>
              <a:rPr lang="en-US" sz="3600" b="1" dirty="0">
                <a:latin typeface="Arial" charset="0"/>
                <a:ea typeface="Arial" charset="0"/>
                <a:cs typeface="Arial" charset="0"/>
              </a:rPr>
              <a:t>ALEXANDRU, Mihnea</a:t>
            </a:r>
            <a:r>
              <a:rPr lang="ro-RO" sz="3600" b="1" dirty="0">
                <a:latin typeface="Arial" charset="0"/>
                <a:ea typeface="Arial" charset="0"/>
                <a:cs typeface="Arial" charset="0"/>
              </a:rPr>
              <a:t> </a:t>
            </a:r>
            <a:r>
              <a:rPr lang="en-US" sz="3600" b="1" dirty="0">
                <a:latin typeface="Arial" charset="0"/>
                <a:ea typeface="Arial" charset="0"/>
                <a:cs typeface="Arial" charset="0"/>
              </a:rPr>
              <a:t>CIOCÎRLAN, Flavius</a:t>
            </a:r>
            <a:r>
              <a:rPr lang="ro-RO" sz="3600" b="1" dirty="0">
                <a:latin typeface="Arial" charset="0"/>
                <a:ea typeface="Arial" charset="0"/>
                <a:cs typeface="Arial" charset="0"/>
              </a:rPr>
              <a:t> </a:t>
            </a:r>
            <a:r>
              <a:rPr lang="en-US" sz="3600" b="1" dirty="0">
                <a:latin typeface="Arial" charset="0"/>
                <a:ea typeface="Arial" charset="0"/>
                <a:cs typeface="Arial" charset="0"/>
              </a:rPr>
              <a:t>BĂLĂCENOIU</a:t>
            </a:r>
            <a:endParaRPr lang="ro-RO" sz="3600" b="1" i="1" dirty="0">
              <a:latin typeface="Arial" charset="0"/>
              <a:ea typeface="Arial" charset="0"/>
              <a:cs typeface="Arial" charset="0"/>
            </a:endParaRPr>
          </a:p>
        </p:txBody>
      </p:sp>
      <p:sp>
        <p:nvSpPr>
          <p:cNvPr id="20" name="TextBox 19">
            <a:extLst>
              <a:ext uri="{FF2B5EF4-FFF2-40B4-BE49-F238E27FC236}">
                <a16:creationId xmlns:a16="http://schemas.microsoft.com/office/drawing/2014/main" id="{717AA78A-2147-8E2B-2B52-0BF822662478}"/>
              </a:ext>
            </a:extLst>
          </p:cNvPr>
          <p:cNvSpPr txBox="1"/>
          <p:nvPr/>
        </p:nvSpPr>
        <p:spPr>
          <a:xfrm>
            <a:off x="1891896" y="9655743"/>
            <a:ext cx="28776842" cy="707886"/>
          </a:xfrm>
          <a:prstGeom prst="rect">
            <a:avLst/>
          </a:prstGeom>
          <a:noFill/>
        </p:spPr>
        <p:txBody>
          <a:bodyPr wrap="square" rtlCol="0">
            <a:spAutoFit/>
          </a:bodyPr>
          <a:lstStyle/>
          <a:p>
            <a:r>
              <a:rPr lang="ro-RO" sz="4000" b="1" dirty="0">
                <a:latin typeface="Arial" charset="0"/>
                <a:ea typeface="Arial" charset="0"/>
                <a:cs typeface="Arial" charset="0"/>
              </a:rPr>
              <a:t>INTRODUCTION</a:t>
            </a:r>
            <a:endParaRPr lang="ro-RO" sz="4000" b="1" dirty="0">
              <a:solidFill>
                <a:srgbClr val="FF0000"/>
              </a:solidFill>
              <a:latin typeface="Arial" charset="0"/>
              <a:ea typeface="Arial" charset="0"/>
              <a:cs typeface="Arial" charset="0"/>
            </a:endParaRPr>
          </a:p>
        </p:txBody>
      </p:sp>
      <p:sp>
        <p:nvSpPr>
          <p:cNvPr id="21" name="TextBox 20">
            <a:extLst>
              <a:ext uri="{FF2B5EF4-FFF2-40B4-BE49-F238E27FC236}">
                <a16:creationId xmlns:a16="http://schemas.microsoft.com/office/drawing/2014/main" id="{52D636F5-A6AD-8405-C4B8-6FF71AC9E790}"/>
              </a:ext>
            </a:extLst>
          </p:cNvPr>
          <p:cNvSpPr txBox="1"/>
          <p:nvPr/>
        </p:nvSpPr>
        <p:spPr>
          <a:xfrm>
            <a:off x="1771855" y="15197066"/>
            <a:ext cx="28359197" cy="707886"/>
          </a:xfrm>
          <a:prstGeom prst="rect">
            <a:avLst/>
          </a:prstGeom>
          <a:noFill/>
        </p:spPr>
        <p:txBody>
          <a:bodyPr wrap="square" rtlCol="0">
            <a:spAutoFit/>
          </a:bodyPr>
          <a:lstStyle/>
          <a:p>
            <a:r>
              <a:rPr lang="ro-RO" sz="4000" b="1" dirty="0">
                <a:latin typeface="Arial" charset="0"/>
                <a:ea typeface="Arial" charset="0"/>
                <a:cs typeface="Arial" charset="0"/>
              </a:rPr>
              <a:t>MATERIAL AND METHODS</a:t>
            </a:r>
            <a:endParaRPr lang="ro-RO" sz="4000" b="1" dirty="0">
              <a:solidFill>
                <a:srgbClr val="FF0000"/>
              </a:solidFill>
              <a:latin typeface="Arial" charset="0"/>
              <a:ea typeface="Arial" charset="0"/>
              <a:cs typeface="Arial" charset="0"/>
            </a:endParaRPr>
          </a:p>
        </p:txBody>
      </p:sp>
      <p:sp>
        <p:nvSpPr>
          <p:cNvPr id="22" name="TextBox 21">
            <a:extLst>
              <a:ext uri="{FF2B5EF4-FFF2-40B4-BE49-F238E27FC236}">
                <a16:creationId xmlns:a16="http://schemas.microsoft.com/office/drawing/2014/main" id="{C2E4313A-DD4D-C9B1-A78B-8CC12AE94705}"/>
              </a:ext>
            </a:extLst>
          </p:cNvPr>
          <p:cNvSpPr txBox="1"/>
          <p:nvPr/>
        </p:nvSpPr>
        <p:spPr>
          <a:xfrm>
            <a:off x="1771855" y="21588377"/>
            <a:ext cx="29438061" cy="707886"/>
          </a:xfrm>
          <a:prstGeom prst="rect">
            <a:avLst/>
          </a:prstGeom>
          <a:noFill/>
        </p:spPr>
        <p:txBody>
          <a:bodyPr wrap="square" rtlCol="0">
            <a:spAutoFit/>
          </a:bodyPr>
          <a:lstStyle/>
          <a:p>
            <a:r>
              <a:rPr lang="ro-RO" sz="4000" b="1" dirty="0">
                <a:latin typeface="Arial" charset="0"/>
                <a:ea typeface="Arial" charset="0"/>
                <a:cs typeface="Arial" charset="0"/>
              </a:rPr>
              <a:t>RESULTS AND DISCUSSIONS</a:t>
            </a:r>
            <a:endParaRPr lang="ro-RO" sz="4000" b="1" dirty="0">
              <a:solidFill>
                <a:srgbClr val="FF0000"/>
              </a:solidFill>
              <a:latin typeface="Arial" charset="0"/>
              <a:ea typeface="Arial" charset="0"/>
              <a:cs typeface="Arial" charset="0"/>
            </a:endParaRPr>
          </a:p>
        </p:txBody>
      </p:sp>
      <p:sp>
        <p:nvSpPr>
          <p:cNvPr id="23" name="TextBox 22">
            <a:extLst>
              <a:ext uri="{FF2B5EF4-FFF2-40B4-BE49-F238E27FC236}">
                <a16:creationId xmlns:a16="http://schemas.microsoft.com/office/drawing/2014/main" id="{E525F3F7-1F97-A378-E30E-16A364843716}"/>
              </a:ext>
            </a:extLst>
          </p:cNvPr>
          <p:cNvSpPr txBox="1"/>
          <p:nvPr/>
        </p:nvSpPr>
        <p:spPr>
          <a:xfrm>
            <a:off x="1771854" y="28938694"/>
            <a:ext cx="28359198" cy="707886"/>
          </a:xfrm>
          <a:prstGeom prst="rect">
            <a:avLst/>
          </a:prstGeom>
          <a:noFill/>
        </p:spPr>
        <p:txBody>
          <a:bodyPr wrap="square" rtlCol="0">
            <a:spAutoFit/>
          </a:bodyPr>
          <a:lstStyle/>
          <a:p>
            <a:r>
              <a:rPr lang="ro-RO" sz="4000" b="1" dirty="0">
                <a:latin typeface="Arial" charset="0"/>
                <a:ea typeface="Arial" charset="0"/>
                <a:cs typeface="Arial" charset="0"/>
              </a:rPr>
              <a:t>CONCLUSIONS</a:t>
            </a:r>
            <a:endParaRPr lang="ro-RO" sz="4000" b="1" dirty="0">
              <a:solidFill>
                <a:srgbClr val="FF0000"/>
              </a:solidFill>
              <a:latin typeface="Arial" charset="0"/>
              <a:ea typeface="Arial" charset="0"/>
              <a:cs typeface="Arial" charset="0"/>
            </a:endParaRPr>
          </a:p>
        </p:txBody>
      </p:sp>
      <p:cxnSp>
        <p:nvCxnSpPr>
          <p:cNvPr id="24" name="Straight Connector 23">
            <a:extLst>
              <a:ext uri="{FF2B5EF4-FFF2-40B4-BE49-F238E27FC236}">
                <a16:creationId xmlns:a16="http://schemas.microsoft.com/office/drawing/2014/main" id="{761F53DB-6F6D-FEB5-C515-5990304DDA80}"/>
              </a:ext>
            </a:extLst>
          </p:cNvPr>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928222-CAD7-1AB6-4848-C5E9FF7DB3B7}"/>
              </a:ext>
            </a:extLst>
          </p:cNvPr>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0D1B103-C2FA-9373-DAAC-510C1DB79C68}"/>
              </a:ext>
            </a:extLst>
          </p:cNvPr>
          <p:cNvSpPr txBox="1"/>
          <p:nvPr/>
        </p:nvSpPr>
        <p:spPr>
          <a:xfrm>
            <a:off x="1771854" y="36626288"/>
            <a:ext cx="28307153" cy="707886"/>
          </a:xfrm>
          <a:prstGeom prst="rect">
            <a:avLst/>
          </a:prstGeom>
          <a:noFill/>
        </p:spPr>
        <p:txBody>
          <a:bodyPr wrap="square" rtlCol="0">
            <a:spAutoFit/>
          </a:bodyPr>
          <a:lstStyle/>
          <a:p>
            <a:r>
              <a:rPr lang="ro-RO" sz="4000" b="1" noProof="1">
                <a:latin typeface="Arial" charset="0"/>
                <a:ea typeface="Arial" charset="0"/>
                <a:cs typeface="Arial" charset="0"/>
              </a:rPr>
              <a:t>REFERENCES</a:t>
            </a:r>
            <a:endParaRPr lang="ro-RO" sz="3200" b="1" noProof="1">
              <a:solidFill>
                <a:srgbClr val="FF0000"/>
              </a:solidFill>
              <a:latin typeface="Arial" charset="0"/>
              <a:ea typeface="Arial" charset="0"/>
              <a:cs typeface="Arial" charset="0"/>
            </a:endParaRPr>
          </a:p>
        </p:txBody>
      </p:sp>
      <p:sp>
        <p:nvSpPr>
          <p:cNvPr id="12" name="TextBox 11">
            <a:extLst>
              <a:ext uri="{FF2B5EF4-FFF2-40B4-BE49-F238E27FC236}">
                <a16:creationId xmlns:a16="http://schemas.microsoft.com/office/drawing/2014/main" id="{D13DC181-8465-218D-A7E8-9BE72D81A71C}"/>
              </a:ext>
            </a:extLst>
          </p:cNvPr>
          <p:cNvSpPr txBox="1"/>
          <p:nvPr/>
        </p:nvSpPr>
        <p:spPr>
          <a:xfrm>
            <a:off x="4974336" y="1684421"/>
            <a:ext cx="21945600" cy="3785652"/>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prospectives”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p:txBody>
      </p:sp>
      <p:pic>
        <p:nvPicPr>
          <p:cNvPr id="26" name="Picture 25">
            <a:extLst>
              <a:ext uri="{FF2B5EF4-FFF2-40B4-BE49-F238E27FC236}">
                <a16:creationId xmlns:a16="http://schemas.microsoft.com/office/drawing/2014/main" id="{5A93C896-F152-2250-5BE9-137CA41AEC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3" name="Picture 2">
            <a:extLst>
              <a:ext uri="{FF2B5EF4-FFF2-40B4-BE49-F238E27FC236}">
                <a16:creationId xmlns:a16="http://schemas.microsoft.com/office/drawing/2014/main" id="{AE407D5F-1BC3-9CC9-69FE-5A489CAAE4EE}"/>
              </a:ext>
            </a:extLst>
          </p:cNvPr>
          <p:cNvPicPr>
            <a:picLocks noChangeAspect="1"/>
          </p:cNvPicPr>
          <p:nvPr/>
        </p:nvPicPr>
        <p:blipFill>
          <a:blip r:embed="rId3"/>
          <a:stretch>
            <a:fillRect/>
          </a:stretch>
        </p:blipFill>
        <p:spPr>
          <a:xfrm>
            <a:off x="1940271" y="15865473"/>
            <a:ext cx="4034930" cy="5454252"/>
          </a:xfrm>
          <a:prstGeom prst="rect">
            <a:avLst/>
          </a:prstGeom>
        </p:spPr>
      </p:pic>
      <p:sp>
        <p:nvSpPr>
          <p:cNvPr id="4" name="Substituent conținut 2">
            <a:extLst>
              <a:ext uri="{FF2B5EF4-FFF2-40B4-BE49-F238E27FC236}">
                <a16:creationId xmlns:a16="http://schemas.microsoft.com/office/drawing/2014/main" id="{34C5014C-0CEA-0BB2-8CCB-F54C4B1D7BFD}"/>
              </a:ext>
            </a:extLst>
          </p:cNvPr>
          <p:cNvSpPr txBox="1">
            <a:spLocks/>
          </p:cNvSpPr>
          <p:nvPr/>
        </p:nvSpPr>
        <p:spPr>
          <a:xfrm>
            <a:off x="10348440" y="16192183"/>
            <a:ext cx="11535247" cy="5353119"/>
          </a:xfrm>
          <a:prstGeom prst="rect">
            <a:avLst/>
          </a:prstGeom>
        </p:spPr>
        <p:txBody>
          <a:bodyPr vert="horz" lIns="91440" tIns="45720" rIns="91440" bIns="45720" rtlCol="0">
            <a:no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r>
              <a:rPr lang="en-US" sz="3200" dirty="0">
                <a:latin typeface="Arial" panose="020B0604020202020204" pitchFamily="34" charset="0"/>
                <a:cs typeface="Arial" panose="020B0604020202020204" pitchFamily="34" charset="0"/>
              </a:rPr>
              <a:t>The data were collected from statistics published in several volumes concerning the health status of forests in Romania:</a:t>
            </a:r>
          </a:p>
          <a:p>
            <a:pPr marL="1828800" lvl="2" algn="l">
              <a:buFont typeface="Wingdings" panose="05000000000000000000" pitchFamily="2" charset="2"/>
              <a:buChar char="ü"/>
            </a:pPr>
            <a:r>
              <a:rPr lang="en-US" sz="3200" dirty="0">
                <a:latin typeface="Arial" panose="020B0604020202020204" pitchFamily="34" charset="0"/>
                <a:cs typeface="Arial" panose="020B0604020202020204" pitchFamily="34" charset="0"/>
              </a:rPr>
              <a:t>1965-</a:t>
            </a:r>
            <a:r>
              <a:rPr lang="ro-RO" sz="3200" dirty="0">
                <a:latin typeface="Arial" panose="020B0604020202020204" pitchFamily="34" charset="0"/>
                <a:cs typeface="Arial" panose="020B0604020202020204" pitchFamily="34" charset="0"/>
              </a:rPr>
              <a:t>1975 </a:t>
            </a:r>
            <a:r>
              <a:rPr lang="en-US" sz="3200" dirty="0" err="1">
                <a:latin typeface="Arial" panose="020B0604020202020204" pitchFamily="34" charset="0"/>
                <a:cs typeface="Arial" panose="020B0604020202020204" pitchFamily="34" charset="0"/>
              </a:rPr>
              <a:t>Ştefănescu</a:t>
            </a:r>
            <a:r>
              <a:rPr lang="en-US" sz="3200" dirty="0">
                <a:latin typeface="Arial" panose="020B0604020202020204" pitchFamily="34" charset="0"/>
                <a:cs typeface="Arial" panose="020B0604020202020204" pitchFamily="34" charset="0"/>
              </a:rPr>
              <a:t> et al., 1980</a:t>
            </a:r>
          </a:p>
          <a:p>
            <a:pPr marL="1828800" lvl="2" algn="l">
              <a:buFont typeface="Wingdings" panose="05000000000000000000" pitchFamily="2" charset="2"/>
              <a:buChar char="ü"/>
            </a:pPr>
            <a:r>
              <a:rPr lang="ro-RO" sz="3200" dirty="0">
                <a:latin typeface="Arial" panose="020B0604020202020204" pitchFamily="34" charset="0"/>
                <a:cs typeface="Arial" panose="020B0604020202020204" pitchFamily="34" charset="0"/>
              </a:rPr>
              <a:t>1976</a:t>
            </a:r>
            <a:r>
              <a:rPr lang="en-US" sz="3200" dirty="0">
                <a:latin typeface="Arial" panose="020B0604020202020204" pitchFamily="34" charset="0"/>
                <a:cs typeface="Arial" panose="020B0604020202020204" pitchFamily="34" charset="0"/>
              </a:rPr>
              <a:t>-</a:t>
            </a:r>
            <a:r>
              <a:rPr lang="ro-RO" sz="3200" dirty="0">
                <a:latin typeface="Arial" panose="020B0604020202020204" pitchFamily="34" charset="0"/>
                <a:cs typeface="Arial" panose="020B0604020202020204" pitchFamily="34" charset="0"/>
              </a:rPr>
              <a:t>1985</a:t>
            </a:r>
            <a:r>
              <a:rPr lang="en-US" sz="3200" dirty="0">
                <a:latin typeface="Arial" panose="020B0604020202020204" pitchFamily="34" charset="0"/>
                <a:cs typeface="Arial" panose="020B0604020202020204" pitchFamily="34" charset="0"/>
              </a:rPr>
              <a:t> Simionescu et al., 1992</a:t>
            </a:r>
          </a:p>
          <a:p>
            <a:pPr marL="1828800" lvl="2" algn="l">
              <a:buFont typeface="Wingdings" panose="05000000000000000000" pitchFamily="2" charset="2"/>
              <a:buChar char="ü"/>
            </a:pPr>
            <a:r>
              <a:rPr lang="ro-RO" sz="3200" dirty="0">
                <a:latin typeface="Arial" panose="020B0604020202020204" pitchFamily="34" charset="0"/>
                <a:cs typeface="Arial" panose="020B0604020202020204" pitchFamily="34" charset="0"/>
              </a:rPr>
              <a:t>1986-2000 </a:t>
            </a:r>
            <a:r>
              <a:rPr lang="en-US" sz="3200" dirty="0">
                <a:latin typeface="Arial" panose="020B0604020202020204" pitchFamily="34" charset="0"/>
                <a:cs typeface="Arial" panose="020B0604020202020204" pitchFamily="34" charset="0"/>
              </a:rPr>
              <a:t>Simionescu et al., 2001</a:t>
            </a:r>
          </a:p>
          <a:p>
            <a:pPr marL="1828800" lvl="2" algn="l">
              <a:buFont typeface="Wingdings" panose="05000000000000000000" pitchFamily="2" charset="2"/>
              <a:buChar char="ü"/>
            </a:pPr>
            <a:r>
              <a:rPr lang="ro-RO" sz="3200" dirty="0">
                <a:latin typeface="Arial" panose="020B0604020202020204" pitchFamily="34" charset="0"/>
                <a:cs typeface="Arial" panose="020B0604020202020204" pitchFamily="34" charset="0"/>
              </a:rPr>
              <a:t>2001-2010 </a:t>
            </a:r>
            <a:r>
              <a:rPr lang="en-US" sz="3200" dirty="0">
                <a:latin typeface="Arial" panose="020B0604020202020204" pitchFamily="34" charset="0"/>
                <a:cs typeface="Arial" panose="020B0604020202020204" pitchFamily="34" charset="0"/>
              </a:rPr>
              <a:t>Simionescu et al., 2012</a:t>
            </a:r>
          </a:p>
          <a:p>
            <a:pPr marL="1828800" lvl="2" algn="l">
              <a:buFont typeface="Wingdings" panose="05000000000000000000" pitchFamily="2" charset="2"/>
              <a:buChar char="ü"/>
            </a:pPr>
            <a:r>
              <a:rPr lang="en-US" sz="3200" dirty="0">
                <a:latin typeface="Arial" panose="020B0604020202020204" pitchFamily="34" charset="0"/>
                <a:cs typeface="Arial" panose="020B0604020202020204" pitchFamily="34" charset="0"/>
              </a:rPr>
              <a:t>2010-2020 the internal databases of RNP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pic>
        <p:nvPicPr>
          <p:cNvPr id="5" name="Content Placeholder 7">
            <a:extLst>
              <a:ext uri="{FF2B5EF4-FFF2-40B4-BE49-F238E27FC236}">
                <a16:creationId xmlns:a16="http://schemas.microsoft.com/office/drawing/2014/main" id="{54AF6CA2-EBB0-5E29-90AD-C5DAF4C942E2}"/>
              </a:ext>
            </a:extLst>
          </p:cNvPr>
          <p:cNvPicPr>
            <a:picLocks noChangeAspect="1"/>
          </p:cNvPicPr>
          <p:nvPr/>
        </p:nvPicPr>
        <p:blipFill>
          <a:blip r:embed="rId4"/>
          <a:stretch>
            <a:fillRect/>
          </a:stretch>
        </p:blipFill>
        <p:spPr>
          <a:xfrm>
            <a:off x="422169" y="23103256"/>
            <a:ext cx="11232002" cy="5400000"/>
          </a:xfrm>
          <a:prstGeom prst="rect">
            <a:avLst/>
          </a:prstGeom>
        </p:spPr>
      </p:pic>
      <p:pic>
        <p:nvPicPr>
          <p:cNvPr id="6" name="Content Placeholder 7">
            <a:extLst>
              <a:ext uri="{FF2B5EF4-FFF2-40B4-BE49-F238E27FC236}">
                <a16:creationId xmlns:a16="http://schemas.microsoft.com/office/drawing/2014/main" id="{638EC89A-027F-BEA5-A129-9CC61DB2158E}"/>
              </a:ext>
            </a:extLst>
          </p:cNvPr>
          <p:cNvPicPr>
            <a:picLocks noChangeAspect="1"/>
          </p:cNvPicPr>
          <p:nvPr/>
        </p:nvPicPr>
        <p:blipFill>
          <a:blip r:embed="rId5"/>
          <a:stretch>
            <a:fillRect/>
          </a:stretch>
        </p:blipFill>
        <p:spPr>
          <a:xfrm>
            <a:off x="12062342" y="23099148"/>
            <a:ext cx="10086646" cy="5400000"/>
          </a:xfrm>
          <a:prstGeom prst="rect">
            <a:avLst/>
          </a:prstGeom>
        </p:spPr>
      </p:pic>
      <p:sp>
        <p:nvSpPr>
          <p:cNvPr id="7" name="Title 1">
            <a:extLst>
              <a:ext uri="{FF2B5EF4-FFF2-40B4-BE49-F238E27FC236}">
                <a16:creationId xmlns:a16="http://schemas.microsoft.com/office/drawing/2014/main" id="{FA64D7F0-3538-B267-27A0-0A5D85A20CC5}"/>
              </a:ext>
            </a:extLst>
          </p:cNvPr>
          <p:cNvSpPr txBox="1">
            <a:spLocks/>
          </p:cNvSpPr>
          <p:nvPr/>
        </p:nvSpPr>
        <p:spPr>
          <a:xfrm>
            <a:off x="11685057" y="22429990"/>
            <a:ext cx="10515600" cy="647246"/>
          </a:xfrm>
          <a:prstGeom prst="rect">
            <a:avLst/>
          </a:prstGeom>
        </p:spPr>
        <p:txBody>
          <a:bodyPr vert="horz" lIns="91440" tIns="45720" rIns="91440" bIns="45720" rtlCol="0" anchor="b">
            <a:noAutofit/>
          </a:bodyPr>
          <a:lstStyle>
            <a:lvl1pPr algn="ctr" defTabSz="3239902" rtl="0" eaLnBrk="1" latinLnBrk="0" hangingPunct="1">
              <a:lnSpc>
                <a:spcPct val="90000"/>
              </a:lnSpc>
              <a:spcBef>
                <a:spcPct val="0"/>
              </a:spcBef>
              <a:buNone/>
              <a:defRPr sz="21259" kern="1200">
                <a:solidFill>
                  <a:schemeClr val="tx1"/>
                </a:solidFill>
                <a:latin typeface="+mj-lt"/>
                <a:ea typeface="+mj-ea"/>
                <a:cs typeface="+mj-cs"/>
              </a:defRPr>
            </a:lvl1pPr>
          </a:lstStyle>
          <a:p>
            <a:r>
              <a:rPr lang="ro-RO" sz="3200" b="1" i="1" dirty="0">
                <a:latin typeface="Arial" panose="020B0604020202020204" pitchFamily="34" charset="0"/>
                <a:cs typeface="Arial" panose="020B0604020202020204" pitchFamily="34" charset="0"/>
              </a:rPr>
              <a:t>Tortrix viridana</a:t>
            </a:r>
            <a:endParaRPr lang="ro-RO" sz="3200" dirty="0"/>
          </a:p>
        </p:txBody>
      </p:sp>
      <p:sp>
        <p:nvSpPr>
          <p:cNvPr id="11" name="Substituent conținut 2">
            <a:extLst>
              <a:ext uri="{FF2B5EF4-FFF2-40B4-BE49-F238E27FC236}">
                <a16:creationId xmlns:a16="http://schemas.microsoft.com/office/drawing/2014/main" id="{946DF1C1-1E0A-24E4-1CC4-D0B41D8FABBE}"/>
              </a:ext>
            </a:extLst>
          </p:cNvPr>
          <p:cNvSpPr txBox="1">
            <a:spLocks/>
          </p:cNvSpPr>
          <p:nvPr/>
        </p:nvSpPr>
        <p:spPr>
          <a:xfrm>
            <a:off x="1477944" y="29979294"/>
            <a:ext cx="29434393" cy="5856477"/>
          </a:xfrm>
          <a:prstGeom prst="rect">
            <a:avLst/>
          </a:prstGeom>
        </p:spPr>
        <p:txBody>
          <a:bodyPr vert="horz" lIns="91440" tIns="45720" rIns="91440" bIns="45720" rtlCol="0">
            <a:no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n-US" sz="3200" dirty="0">
                <a:latin typeface="Arial" panose="020B0604020202020204" pitchFamily="34" charset="0"/>
                <a:ea typeface="Times New Roman" panose="02020603050405020304" pitchFamily="18" charset="0"/>
                <a:cs typeface="Arial" panose="020B0604020202020204" pitchFamily="34" charset="0"/>
              </a:rPr>
              <a:t>Regarding </a:t>
            </a:r>
            <a:r>
              <a:rPr lang="en-US" sz="3200" b="1" i="1" dirty="0">
                <a:latin typeface="Arial" panose="020B0604020202020204" pitchFamily="34" charset="0"/>
                <a:ea typeface="Times New Roman" panose="02020603050405020304" pitchFamily="18" charset="0"/>
                <a:cs typeface="Arial" panose="020B0604020202020204" pitchFamily="34" charset="0"/>
              </a:rPr>
              <a:t>Tortrix </a:t>
            </a:r>
            <a:r>
              <a:rPr lang="en-US" sz="3200" b="1" i="1" dirty="0" err="1">
                <a:latin typeface="Arial" panose="020B0604020202020204" pitchFamily="34" charset="0"/>
                <a:ea typeface="Times New Roman" panose="02020603050405020304" pitchFamily="18" charset="0"/>
                <a:cs typeface="Arial" panose="020B0604020202020204" pitchFamily="34" charset="0"/>
              </a:rPr>
              <a:t>viridana</a:t>
            </a:r>
            <a:r>
              <a:rPr lang="en-US" sz="3200" b="1" i="1" dirty="0">
                <a:latin typeface="Arial" panose="020B0604020202020204" pitchFamily="34" charset="0"/>
                <a:ea typeface="Times New Roman" panose="02020603050405020304" pitchFamily="18" charset="0"/>
                <a:cs typeface="Arial" panose="020B0604020202020204" pitchFamily="34" charset="0"/>
              </a:rPr>
              <a:t> </a:t>
            </a:r>
            <a:r>
              <a:rPr lang="en-US" sz="3200" b="1" dirty="0">
                <a:latin typeface="Arial" panose="020B0604020202020204" pitchFamily="34" charset="0"/>
                <a:ea typeface="Times New Roman" panose="02020603050405020304" pitchFamily="18" charset="0"/>
                <a:cs typeface="Arial" panose="020B0604020202020204" pitchFamily="34" charset="0"/>
              </a:rPr>
              <a:t>and </a:t>
            </a:r>
            <a:r>
              <a:rPr lang="en-US" sz="3200" b="1" dirty="0" err="1">
                <a:latin typeface="Arial" panose="020B0604020202020204" pitchFamily="34" charset="0"/>
                <a:ea typeface="Times New Roman" panose="02020603050405020304" pitchFamily="18" charset="0"/>
                <a:cs typeface="Arial" panose="020B0604020202020204" pitchFamily="34" charset="0"/>
              </a:rPr>
              <a:t>Geometridae</a:t>
            </a:r>
            <a:r>
              <a:rPr lang="en-US" sz="3200" b="1" i="1" dirty="0">
                <a:latin typeface="Arial" panose="020B0604020202020204" pitchFamily="34" charset="0"/>
                <a:ea typeface="Times New Roman" panose="02020603050405020304" pitchFamily="18" charset="0"/>
                <a:cs typeface="Arial" panose="020B0604020202020204" pitchFamily="34" charset="0"/>
              </a:rPr>
              <a:t> </a:t>
            </a:r>
            <a:r>
              <a:rPr lang="en-US" sz="3200" b="1" dirty="0">
                <a:latin typeface="Arial" panose="020B0604020202020204" pitchFamily="34" charset="0"/>
                <a:ea typeface="Times New Roman" panose="02020603050405020304" pitchFamily="18" charset="0"/>
                <a:cs typeface="Arial" panose="020B0604020202020204" pitchFamily="34" charset="0"/>
              </a:rPr>
              <a:t>species</a:t>
            </a:r>
            <a:r>
              <a:rPr lang="en-US" sz="3200" dirty="0">
                <a:latin typeface="Arial" panose="020B0604020202020204" pitchFamily="34" charset="0"/>
                <a:ea typeface="Times New Roman" panose="02020603050405020304" pitchFamily="18" charset="0"/>
                <a:cs typeface="Arial" panose="020B0604020202020204" pitchFamily="34" charset="0"/>
              </a:rPr>
              <a:t>, due to their similar phenology, these insects have caused associated attacks and persistent infestations in the peri-urban forests surrounding Bucharest. </a:t>
            </a:r>
            <a:r>
              <a:rPr lang="en-US" sz="3200" b="1" dirty="0">
                <a:latin typeface="Arial" panose="020B0604020202020204" pitchFamily="34" charset="0"/>
                <a:ea typeface="Times New Roman" panose="02020603050405020304" pitchFamily="18" charset="0"/>
                <a:cs typeface="Arial" panose="020B0604020202020204" pitchFamily="34" charset="0"/>
              </a:rPr>
              <a:t>Although in most cases the infestations have not been of high intensity, the attacks by these insects have nonetheless affected extensive areas of forest.</a:t>
            </a:r>
          </a:p>
          <a:p>
            <a:pPr algn="just"/>
            <a:r>
              <a:rPr lang="en-US" sz="3200" b="1" dirty="0">
                <a:latin typeface="Arial" panose="020B0604020202020204" pitchFamily="34" charset="0"/>
                <a:ea typeface="Times New Roman" panose="02020603050405020304" pitchFamily="18" charset="0"/>
                <a:cs typeface="Arial" panose="020B0604020202020204" pitchFamily="34" charset="0"/>
              </a:rPr>
              <a:t>Severe outbreaks of the studied defoliators were frequently interrupted and halted by chemical treatments, </a:t>
            </a:r>
            <a:r>
              <a:rPr lang="en-US" sz="3200" dirty="0">
                <a:latin typeface="Arial" panose="020B0604020202020204" pitchFamily="34" charset="0"/>
                <a:ea typeface="Times New Roman" panose="02020603050405020304" pitchFamily="18" charset="0"/>
                <a:cs typeface="Arial" panose="020B0604020202020204" pitchFamily="34" charset="0"/>
              </a:rPr>
              <a:t>initially using organochlorine insecticides based on DDT. Due to their pronounced persistence, chemical pesticides contributed to the impoverishment of forest </a:t>
            </a:r>
            <a:r>
              <a:rPr lang="en-US" sz="3200" dirty="0" err="1">
                <a:latin typeface="Arial" panose="020B0604020202020204" pitchFamily="34" charset="0"/>
                <a:ea typeface="Times New Roman" panose="02020603050405020304" pitchFamily="18" charset="0"/>
                <a:cs typeface="Arial" panose="020B0604020202020204" pitchFamily="34" charset="0"/>
              </a:rPr>
              <a:t>biocoenoses</a:t>
            </a:r>
            <a:r>
              <a:rPr lang="en-US" sz="3200" dirty="0">
                <a:latin typeface="Arial" panose="020B0604020202020204" pitchFamily="34" charset="0"/>
                <a:ea typeface="Times New Roman" panose="02020603050405020304" pitchFamily="18" charset="0"/>
                <a:cs typeface="Arial" panose="020B0604020202020204" pitchFamily="34" charset="0"/>
              </a:rPr>
              <a:t>.</a:t>
            </a:r>
          </a:p>
          <a:p>
            <a:pPr algn="just"/>
            <a:r>
              <a:rPr lang="en-US" sz="3200" b="1" dirty="0">
                <a:latin typeface="Arial" panose="020B0604020202020204" pitchFamily="34" charset="0"/>
                <a:ea typeface="Times New Roman" panose="02020603050405020304" pitchFamily="18" charset="0"/>
                <a:cs typeface="Arial" panose="020B0604020202020204" pitchFamily="34" charset="0"/>
              </a:rPr>
              <a:t>The most affected stands were artificial plantations or those originating from sprouts, as well as low-productivity stands </a:t>
            </a:r>
            <a:r>
              <a:rPr lang="en-US" sz="3200" dirty="0">
                <a:latin typeface="Arial" panose="020B0604020202020204" pitchFamily="34" charset="0"/>
                <a:ea typeface="Times New Roman" panose="02020603050405020304" pitchFamily="18" charset="0"/>
                <a:cs typeface="Arial" panose="020B0604020202020204" pitchFamily="34" charset="0"/>
              </a:rPr>
              <a:t>(oak forests, Turkey oak-hornbeam stands, hornbeam stands, etc.), with productivity being constrained by limiting factors.</a:t>
            </a:r>
          </a:p>
          <a:p>
            <a:pPr algn="just"/>
            <a:r>
              <a:rPr lang="en-US" sz="3200" dirty="0">
                <a:latin typeface="Arial" panose="020B0604020202020204" pitchFamily="34" charset="0"/>
                <a:ea typeface="Times New Roman" panose="02020603050405020304" pitchFamily="18" charset="0"/>
                <a:cs typeface="Arial" panose="020B0604020202020204" pitchFamily="34" charset="0"/>
              </a:rPr>
              <a:t>Considering all these aspects related to the phytosanitary condition of the peri-urban forests surrounding Bucharest, </a:t>
            </a:r>
            <a:r>
              <a:rPr lang="en-US" sz="3200" b="1" dirty="0">
                <a:latin typeface="Arial" panose="020B0604020202020204" pitchFamily="34" charset="0"/>
                <a:ea typeface="Times New Roman" panose="02020603050405020304" pitchFamily="18" charset="0"/>
                <a:cs typeface="Arial" panose="020B0604020202020204" pitchFamily="34" charset="0"/>
              </a:rPr>
              <a:t>special attention must be paid to forest protection measures,</a:t>
            </a:r>
            <a:r>
              <a:rPr lang="en-US" sz="3200" dirty="0">
                <a:latin typeface="Arial" panose="020B0604020202020204" pitchFamily="34" charset="0"/>
                <a:ea typeface="Times New Roman" panose="02020603050405020304" pitchFamily="18" charset="0"/>
                <a:cs typeface="Arial" panose="020B0604020202020204" pitchFamily="34" charset="0"/>
              </a:rPr>
              <a:t> taking into account all actions and interventions that can </a:t>
            </a:r>
            <a:r>
              <a:rPr lang="en-US" sz="3200" b="1" dirty="0">
                <a:latin typeface="Arial" panose="020B0604020202020204" pitchFamily="34" charset="0"/>
                <a:ea typeface="Times New Roman" panose="02020603050405020304" pitchFamily="18" charset="0"/>
                <a:cs typeface="Arial" panose="020B0604020202020204" pitchFamily="34" charset="0"/>
              </a:rPr>
              <a:t>contribute to the ecological reconstruction of forest ecosystems in this area.</a:t>
            </a:r>
            <a:endParaRPr lang="ro-RO" sz="3200" b="1" dirty="0">
              <a:latin typeface="Arial" panose="020B0604020202020204" pitchFamily="34" charset="0"/>
              <a:ea typeface="Times New Roman" panose="02020603050405020304" pitchFamily="18" charset="0"/>
              <a:cs typeface="Arial" panose="020B0604020202020204" pitchFamily="34" charset="0"/>
            </a:endParaRPr>
          </a:p>
        </p:txBody>
      </p:sp>
      <p:sp>
        <p:nvSpPr>
          <p:cNvPr id="13" name="Substituent conținut 2">
            <a:extLst>
              <a:ext uri="{FF2B5EF4-FFF2-40B4-BE49-F238E27FC236}">
                <a16:creationId xmlns:a16="http://schemas.microsoft.com/office/drawing/2014/main" id="{7B6668ED-8E06-FB07-D157-825C4BD37C75}"/>
              </a:ext>
            </a:extLst>
          </p:cNvPr>
          <p:cNvSpPr txBox="1">
            <a:spLocks/>
          </p:cNvSpPr>
          <p:nvPr/>
        </p:nvSpPr>
        <p:spPr>
          <a:xfrm>
            <a:off x="1771854" y="10449734"/>
            <a:ext cx="29140483" cy="4489342"/>
          </a:xfrm>
          <a:prstGeom prst="rect">
            <a:avLst/>
          </a:prstGeom>
        </p:spPr>
        <p:txBody>
          <a:bodyPr vert="horz" lIns="91440" tIns="45720" rIns="91440" bIns="45720" rtlCol="0">
            <a:no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n-US" sz="3200" dirty="0">
                <a:latin typeface="Arial" panose="020B0604020202020204" pitchFamily="34" charset="0"/>
                <a:cs typeface="Arial" panose="020B0604020202020204" pitchFamily="34" charset="0"/>
              </a:rPr>
              <a:t>Peri-urban forests provide, in addition to their recreational function, many other ecosystem services, including: removal of atmospheric pollutants, improvement of water quality, reduction of energy consumption, provision of habitat for wildlife, and enhancement of social and psychological well-being. These forests are thus an essential element for the health of urban communities (Clark et al., 1997). Moreover, such forests serve as reliable bioindicators for air-quality monitoring (Bolea &amp; Chira, 2005). Trees located near urban communities often exhibit specific symptoms when exposed to pollutants that exceed toxicity thresholds (Bolea, 2016). Currently, Bucharest has a green space quota of only 7.5% of its total area (Eurostat, 2012). Additionally, the average green space per inhabitant in Bucharest is only 9.67 square meters, far below European standards, whereas cities such as Vienna and Stockholm have an average of 70 square meters per inhabitant (</a:t>
            </a:r>
            <a:r>
              <a:rPr lang="en-US" sz="3200" dirty="0" err="1">
                <a:latin typeface="Arial" panose="020B0604020202020204" pitchFamily="34" charset="0"/>
                <a:cs typeface="Arial" panose="020B0604020202020204" pitchFamily="34" charset="0"/>
              </a:rPr>
              <a:t>Colesca</a:t>
            </a:r>
            <a:r>
              <a:rPr lang="en-US" sz="3200" dirty="0">
                <a:latin typeface="Arial" panose="020B0604020202020204" pitchFamily="34" charset="0"/>
                <a:cs typeface="Arial" panose="020B0604020202020204" pitchFamily="34" charset="0"/>
              </a:rPr>
              <a:t> &amp; </a:t>
            </a:r>
            <a:r>
              <a:rPr lang="en-US" sz="3200" dirty="0" err="1">
                <a:latin typeface="Arial" panose="020B0604020202020204" pitchFamily="34" charset="0"/>
                <a:cs typeface="Arial" panose="020B0604020202020204" pitchFamily="34" charset="0"/>
              </a:rPr>
              <a:t>Alpopi</a:t>
            </a:r>
            <a:r>
              <a:rPr lang="en-US" sz="3200" dirty="0">
                <a:latin typeface="Arial" panose="020B0604020202020204" pitchFamily="34" charset="0"/>
                <a:cs typeface="Arial" panose="020B0604020202020204" pitchFamily="34" charset="0"/>
              </a:rPr>
              <a:t>, 2011). The European Union recommends a minimum of 26 square meters per person, and the World Health Organization recommends 50 square meters per person. In this context, it is considered that the peri-urban vegetation surrounding the capital should be conserved and protected, and the health of these forests should be a priority for forest managers. The aim of this study is to evaluate the impact of biotic factors (harmful insects and phytopathogenic agents) on the health status of forests surrounding the Municipality of Bucharest.</a:t>
            </a:r>
            <a:endParaRPr lang="ro-RO" sz="3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9113AE9-4714-D884-7102-0255A4D18BDA}"/>
              </a:ext>
            </a:extLst>
          </p:cNvPr>
          <p:cNvPicPr>
            <a:picLocks noChangeAspect="1"/>
          </p:cNvPicPr>
          <p:nvPr/>
        </p:nvPicPr>
        <p:blipFill>
          <a:blip r:embed="rId6"/>
          <a:stretch>
            <a:fillRect/>
          </a:stretch>
        </p:blipFill>
        <p:spPr>
          <a:xfrm>
            <a:off x="5565123" y="19668048"/>
            <a:ext cx="4783317" cy="1302812"/>
          </a:xfrm>
          <a:prstGeom prst="rect">
            <a:avLst/>
          </a:prstGeom>
        </p:spPr>
      </p:pic>
      <p:pic>
        <p:nvPicPr>
          <p:cNvPr id="29" name="Picture 28">
            <a:extLst>
              <a:ext uri="{FF2B5EF4-FFF2-40B4-BE49-F238E27FC236}">
                <a16:creationId xmlns:a16="http://schemas.microsoft.com/office/drawing/2014/main" id="{2FEBBA3D-6C6A-673E-CB05-8A9AD4D961BB}"/>
              </a:ext>
            </a:extLst>
          </p:cNvPr>
          <p:cNvPicPr>
            <a:picLocks noChangeAspect="1"/>
          </p:cNvPicPr>
          <p:nvPr/>
        </p:nvPicPr>
        <p:blipFill>
          <a:blip r:embed="rId7"/>
          <a:stretch>
            <a:fillRect/>
          </a:stretch>
        </p:blipFill>
        <p:spPr>
          <a:xfrm>
            <a:off x="26529916" y="1462649"/>
            <a:ext cx="4975409" cy="3592734"/>
          </a:xfrm>
          <a:prstGeom prst="rect">
            <a:avLst/>
          </a:prstGeom>
        </p:spPr>
      </p:pic>
      <p:sp>
        <p:nvSpPr>
          <p:cNvPr id="32" name="Title 1">
            <a:extLst>
              <a:ext uri="{FF2B5EF4-FFF2-40B4-BE49-F238E27FC236}">
                <a16:creationId xmlns:a16="http://schemas.microsoft.com/office/drawing/2014/main" id="{2F908E34-2F67-10BB-1D8C-2692C12867C5}"/>
              </a:ext>
            </a:extLst>
          </p:cNvPr>
          <p:cNvSpPr txBox="1">
            <a:spLocks/>
          </p:cNvSpPr>
          <p:nvPr/>
        </p:nvSpPr>
        <p:spPr>
          <a:xfrm>
            <a:off x="422169" y="22412935"/>
            <a:ext cx="10515600" cy="647246"/>
          </a:xfrm>
          <a:prstGeom prst="rect">
            <a:avLst/>
          </a:prstGeom>
        </p:spPr>
        <p:txBody>
          <a:bodyPr vert="horz" lIns="91440" tIns="45720" rIns="91440" bIns="45720" rtlCol="0" anchor="b">
            <a:noAutofit/>
          </a:bodyPr>
          <a:lstStyle>
            <a:lvl1pPr algn="ctr" defTabSz="3239902" rtl="0" eaLnBrk="1" latinLnBrk="0" hangingPunct="1">
              <a:lnSpc>
                <a:spcPct val="90000"/>
              </a:lnSpc>
              <a:spcBef>
                <a:spcPct val="0"/>
              </a:spcBef>
              <a:buNone/>
              <a:defRPr sz="21259" kern="1200">
                <a:solidFill>
                  <a:schemeClr val="tx1"/>
                </a:solidFill>
                <a:latin typeface="+mj-lt"/>
                <a:ea typeface="+mj-ea"/>
                <a:cs typeface="+mj-cs"/>
              </a:defRPr>
            </a:lvl1pPr>
          </a:lstStyle>
          <a:p>
            <a:r>
              <a:rPr lang="ro-RO" sz="3200" b="1" i="1" dirty="0">
                <a:latin typeface="Arial" panose="020B0604020202020204" pitchFamily="34" charset="0"/>
                <a:cs typeface="Arial" panose="020B0604020202020204" pitchFamily="34" charset="0"/>
              </a:rPr>
              <a:t>Lymantria dispar</a:t>
            </a:r>
            <a:endParaRPr lang="ro-RO" sz="3200" dirty="0"/>
          </a:p>
        </p:txBody>
      </p:sp>
      <p:sp>
        <p:nvSpPr>
          <p:cNvPr id="16" name="TextBox 15">
            <a:extLst>
              <a:ext uri="{FF2B5EF4-FFF2-40B4-BE49-F238E27FC236}">
                <a16:creationId xmlns:a16="http://schemas.microsoft.com/office/drawing/2014/main" id="{398F2ADD-0D6B-3961-41C6-8236DBFED42D}"/>
              </a:ext>
            </a:extLst>
          </p:cNvPr>
          <p:cNvSpPr txBox="1"/>
          <p:nvPr/>
        </p:nvSpPr>
        <p:spPr>
          <a:xfrm>
            <a:off x="1771854" y="36626288"/>
            <a:ext cx="28307153" cy="3539430"/>
          </a:xfrm>
          <a:prstGeom prst="rect">
            <a:avLst/>
          </a:prstGeom>
          <a:noFill/>
        </p:spPr>
        <p:txBody>
          <a:bodyPr wrap="square" rtlCol="0">
            <a:spAutoFit/>
          </a:bodyPr>
          <a:lstStyle/>
          <a:p>
            <a:endParaRPr lang="it-IT" sz="3200" b="1" noProof="1">
              <a:latin typeface="Arial" charset="0"/>
              <a:ea typeface="Arial" charset="0"/>
              <a:cs typeface="Arial" charset="0"/>
            </a:endParaRPr>
          </a:p>
          <a:p>
            <a:endParaRPr lang="it-IT" sz="3200" b="1" noProof="1">
              <a:latin typeface="Arial" charset="0"/>
              <a:ea typeface="Arial" charset="0"/>
              <a:cs typeface="Arial" charset="0"/>
            </a:endParaRPr>
          </a:p>
          <a:p>
            <a:r>
              <a:rPr lang="it-IT" sz="3200" b="1" noProof="1">
                <a:latin typeface="Arial" charset="0"/>
                <a:ea typeface="Arial" charset="0"/>
                <a:cs typeface="Arial" charset="0"/>
              </a:rPr>
              <a:t>Bolea V., &amp; Chira D., 2009. Monitorizarea poluării prin bioindicatori. Ed. Cybela.</a:t>
            </a:r>
          </a:p>
          <a:p>
            <a:r>
              <a:rPr lang="en-US" sz="3200" b="1" noProof="1">
                <a:latin typeface="Arial" charset="0"/>
                <a:ea typeface="Arial" charset="0"/>
                <a:cs typeface="Arial" charset="0"/>
              </a:rPr>
              <a:t>Colesca S.E., Alpopi C., 2011. The quality of Bucharest’s green spaces. Theoretical and Empirical Researches in Urban Management 6(4):45-59.</a:t>
            </a:r>
          </a:p>
          <a:p>
            <a:r>
              <a:rPr lang="en-US" sz="3200" b="1" noProof="1">
                <a:latin typeface="Arial" charset="0"/>
                <a:ea typeface="Arial" charset="0"/>
                <a:cs typeface="Arial" charset="0"/>
              </a:rPr>
              <a:t>Datasets. </a:t>
            </a:r>
            <a:r>
              <a:rPr lang="en-US" sz="3200" b="1" noProof="1">
                <a:latin typeface="Arial" charset="0"/>
                <a:ea typeface="Arial" charset="0"/>
                <a:cs typeface="Arial" charset="0"/>
                <a:hlinkClick r:id="rId8">
                  <a:extLst>
                    <a:ext uri="{A12FA001-AC4F-418D-AE19-62706E023703}">
                      <ahyp:hlinkClr xmlns:ahyp="http://schemas.microsoft.com/office/drawing/2018/hyperlinkcolor" xmlns="" val="tx"/>
                    </a:ext>
                  </a:extLst>
                </a:hlinkClick>
              </a:rPr>
              <a:t>https://ec.europa.eu/eurostat</a:t>
            </a:r>
            <a:r>
              <a:rPr lang="en-US" sz="3200" b="1" noProof="1">
                <a:latin typeface="Arial" charset="0"/>
                <a:ea typeface="Arial" charset="0"/>
                <a:cs typeface="Arial" charset="0"/>
              </a:rPr>
              <a:t> (accessed on 01/05/2026)</a:t>
            </a:r>
          </a:p>
          <a:p>
            <a:endParaRPr lang="it-IT" sz="3200" b="1" noProof="1">
              <a:solidFill>
                <a:srgbClr val="FF0000"/>
              </a:solidFill>
              <a:latin typeface="Arial" charset="0"/>
              <a:ea typeface="Arial" charset="0"/>
              <a:cs typeface="Arial" charset="0"/>
            </a:endParaRPr>
          </a:p>
          <a:p>
            <a:endParaRPr lang="ro-RO" sz="3200" b="1" noProof="1">
              <a:solidFill>
                <a:srgbClr val="FF0000"/>
              </a:solidFill>
              <a:latin typeface="Arial" charset="0"/>
              <a:ea typeface="Arial" charset="0"/>
              <a:cs typeface="Arial" charset="0"/>
            </a:endParaRPr>
          </a:p>
        </p:txBody>
      </p:sp>
      <p:pic>
        <p:nvPicPr>
          <p:cNvPr id="27" name="Content Placeholder 10">
            <a:extLst>
              <a:ext uri="{FF2B5EF4-FFF2-40B4-BE49-F238E27FC236}">
                <a16:creationId xmlns:a16="http://schemas.microsoft.com/office/drawing/2014/main" id="{3D636768-E4D3-609A-C65D-CC05D2687D3D}"/>
              </a:ext>
            </a:extLst>
          </p:cNvPr>
          <p:cNvPicPr>
            <a:picLocks noChangeAspect="1"/>
          </p:cNvPicPr>
          <p:nvPr/>
        </p:nvPicPr>
        <p:blipFill>
          <a:blip r:embed="rId9"/>
          <a:stretch>
            <a:fillRect/>
          </a:stretch>
        </p:blipFill>
        <p:spPr>
          <a:xfrm>
            <a:off x="21599289" y="23077236"/>
            <a:ext cx="10799999" cy="5400000"/>
          </a:xfrm>
          <a:prstGeom prst="rect">
            <a:avLst/>
          </a:prstGeom>
        </p:spPr>
      </p:pic>
      <p:pic>
        <p:nvPicPr>
          <p:cNvPr id="28" name="Content Placeholder 7">
            <a:extLst>
              <a:ext uri="{FF2B5EF4-FFF2-40B4-BE49-F238E27FC236}">
                <a16:creationId xmlns:a16="http://schemas.microsoft.com/office/drawing/2014/main" id="{67BF5D19-CC0D-A908-4A19-01B8D8C41E54}"/>
              </a:ext>
            </a:extLst>
          </p:cNvPr>
          <p:cNvPicPr>
            <a:picLocks noChangeAspect="1"/>
          </p:cNvPicPr>
          <p:nvPr/>
        </p:nvPicPr>
        <p:blipFill>
          <a:blip r:embed="rId10"/>
          <a:stretch>
            <a:fillRect/>
          </a:stretch>
        </p:blipFill>
        <p:spPr>
          <a:xfrm>
            <a:off x="22050850" y="16793908"/>
            <a:ext cx="9842128" cy="5400000"/>
          </a:xfrm>
          <a:prstGeom prst="rect">
            <a:avLst/>
          </a:prstGeom>
        </p:spPr>
      </p:pic>
      <p:sp>
        <p:nvSpPr>
          <p:cNvPr id="30" name="Title 1">
            <a:extLst>
              <a:ext uri="{FF2B5EF4-FFF2-40B4-BE49-F238E27FC236}">
                <a16:creationId xmlns:a16="http://schemas.microsoft.com/office/drawing/2014/main" id="{169E4B37-260B-67D6-BB8F-95BB1929B6D9}"/>
              </a:ext>
            </a:extLst>
          </p:cNvPr>
          <p:cNvSpPr txBox="1">
            <a:spLocks/>
          </p:cNvSpPr>
          <p:nvPr/>
        </p:nvSpPr>
        <p:spPr>
          <a:xfrm>
            <a:off x="21827260" y="22645928"/>
            <a:ext cx="10515600" cy="647246"/>
          </a:xfrm>
          <a:prstGeom prst="rect">
            <a:avLst/>
          </a:prstGeom>
        </p:spPr>
        <p:txBody>
          <a:bodyPr vert="horz" lIns="91440" tIns="45720" rIns="91440" bIns="45720" rtlCol="0" anchor="b">
            <a:noAutofit/>
          </a:bodyPr>
          <a:lstStyle>
            <a:lvl1pPr algn="ctr" defTabSz="3239902" rtl="0" eaLnBrk="1" latinLnBrk="0" hangingPunct="1">
              <a:lnSpc>
                <a:spcPct val="90000"/>
              </a:lnSpc>
              <a:spcBef>
                <a:spcPct val="0"/>
              </a:spcBef>
              <a:buNone/>
              <a:defRPr sz="21259" kern="1200">
                <a:solidFill>
                  <a:schemeClr val="tx1"/>
                </a:solidFill>
                <a:latin typeface="+mj-lt"/>
                <a:ea typeface="+mj-ea"/>
                <a:cs typeface="+mj-cs"/>
              </a:defRPr>
            </a:lvl1pPr>
          </a:lstStyle>
          <a:p>
            <a:r>
              <a:rPr lang="ro-RO" sz="3200" b="1" dirty="0">
                <a:latin typeface="Arial" panose="020B0604020202020204" pitchFamily="34" charset="0"/>
                <a:cs typeface="Arial" panose="020B0604020202020204" pitchFamily="34" charset="0"/>
              </a:rPr>
              <a:t>Geom</a:t>
            </a:r>
            <a:r>
              <a:rPr lang="en-US" sz="3200" b="1" dirty="0" err="1">
                <a:latin typeface="Arial" panose="020B0604020202020204" pitchFamily="34" charset="0"/>
                <a:cs typeface="Arial" panose="020B0604020202020204" pitchFamily="34" charset="0"/>
              </a:rPr>
              <a:t>etridae</a:t>
            </a:r>
            <a:r>
              <a:rPr lang="ro-RO" sz="3200" b="1" dirty="0">
                <a:latin typeface="Arial" panose="020B0604020202020204" pitchFamily="34" charset="0"/>
                <a:cs typeface="Arial" panose="020B0604020202020204" pitchFamily="34" charset="0"/>
              </a:rPr>
              <a:t> spp.</a:t>
            </a:r>
            <a:endParaRPr lang="ro-RO" sz="3200" dirty="0"/>
          </a:p>
        </p:txBody>
      </p:sp>
      <p:sp>
        <p:nvSpPr>
          <p:cNvPr id="31" name="Title 1">
            <a:extLst>
              <a:ext uri="{FF2B5EF4-FFF2-40B4-BE49-F238E27FC236}">
                <a16:creationId xmlns:a16="http://schemas.microsoft.com/office/drawing/2014/main" id="{9B86DF28-0116-A84B-4F66-BB2C44BC5342}"/>
              </a:ext>
            </a:extLst>
          </p:cNvPr>
          <p:cNvSpPr txBox="1">
            <a:spLocks/>
          </p:cNvSpPr>
          <p:nvPr/>
        </p:nvSpPr>
        <p:spPr>
          <a:xfrm>
            <a:off x="21377379" y="16124750"/>
            <a:ext cx="10515600" cy="647246"/>
          </a:xfrm>
          <a:prstGeom prst="rect">
            <a:avLst/>
          </a:prstGeom>
        </p:spPr>
        <p:txBody>
          <a:bodyPr vert="horz" lIns="91440" tIns="45720" rIns="91440" bIns="45720" rtlCol="0" anchor="b">
            <a:noAutofit/>
          </a:bodyPr>
          <a:lstStyle>
            <a:lvl1pPr algn="ctr" defTabSz="3239902" rtl="0" eaLnBrk="1" latinLnBrk="0" hangingPunct="1">
              <a:lnSpc>
                <a:spcPct val="90000"/>
              </a:lnSpc>
              <a:spcBef>
                <a:spcPct val="0"/>
              </a:spcBef>
              <a:buNone/>
              <a:defRPr sz="21259" kern="1200">
                <a:solidFill>
                  <a:schemeClr val="tx1"/>
                </a:solidFill>
                <a:latin typeface="+mj-lt"/>
                <a:ea typeface="+mj-ea"/>
                <a:cs typeface="+mj-cs"/>
              </a:defRPr>
            </a:lvl1pPr>
          </a:lstStyle>
          <a:p>
            <a:r>
              <a:rPr lang="ro-RO" sz="3200" b="1" i="1" dirty="0">
                <a:latin typeface="Arial" panose="020B0604020202020204" pitchFamily="34" charset="0"/>
                <a:cs typeface="Arial" panose="020B0604020202020204" pitchFamily="34" charset="0"/>
              </a:rPr>
              <a:t>Microphaera alphitoides</a:t>
            </a:r>
            <a:endParaRPr lang="ro-RO" sz="3200" dirty="0"/>
          </a:p>
        </p:txBody>
      </p:sp>
    </p:spTree>
    <p:extLst>
      <p:ext uri="{BB962C8B-B14F-4D97-AF65-F5344CB8AC3E}">
        <p14:creationId xmlns:p14="http://schemas.microsoft.com/office/powerpoint/2010/main" val="3843861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1012</Words>
  <Application>Microsoft Office PowerPoint</Application>
  <PresentationFormat>Custom</PresentationFormat>
  <Paragraphs>59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Calibri</vt:lpstr>
      <vt:lpstr>Calibri Light</vt:lpstr>
      <vt:lpstr>Times New Roman</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165</cp:revision>
  <cp:lastPrinted>2020-03-30T08:43:16Z</cp:lastPrinted>
  <dcterms:created xsi:type="dcterms:W3CDTF">2015-08-26T05:25:30Z</dcterms:created>
  <dcterms:modified xsi:type="dcterms:W3CDTF">2026-05-18T10:39:10Z</dcterms:modified>
</cp:coreProperties>
</file>